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4" r:id="rId3"/>
    <p:sldId id="259" r:id="rId4"/>
    <p:sldId id="258" r:id="rId5"/>
    <p:sldId id="265" r:id="rId6"/>
    <p:sldId id="260" r:id="rId7"/>
    <p:sldId id="262" r:id="rId8"/>
    <p:sldId id="277" r:id="rId9"/>
    <p:sldId id="268" r:id="rId10"/>
    <p:sldId id="261" r:id="rId11"/>
    <p:sldId id="266" r:id="rId12"/>
    <p:sldId id="267" r:id="rId13"/>
    <p:sldId id="269" r:id="rId14"/>
    <p:sldId id="263" r:id="rId15"/>
    <p:sldId id="264" r:id="rId16"/>
    <p:sldId id="279" r:id="rId17"/>
    <p:sldId id="257" r:id="rId18"/>
    <p:sldId id="271" r:id="rId19"/>
    <p:sldId id="273" r:id="rId20"/>
    <p:sldId id="274" r:id="rId21"/>
    <p:sldId id="280" r:id="rId22"/>
    <p:sldId id="283" r:id="rId23"/>
    <p:sldId id="293" r:id="rId24"/>
    <p:sldId id="281" r:id="rId25"/>
    <p:sldId id="284" r:id="rId26"/>
    <p:sldId id="296" r:id="rId27"/>
    <p:sldId id="282" r:id="rId28"/>
    <p:sldId id="275" r:id="rId29"/>
    <p:sldId id="286" r:id="rId30"/>
    <p:sldId id="298" r:id="rId31"/>
    <p:sldId id="299" r:id="rId32"/>
    <p:sldId id="287" r:id="rId33"/>
    <p:sldId id="297" r:id="rId34"/>
    <p:sldId id="291" r:id="rId35"/>
    <p:sldId id="295" r:id="rId36"/>
    <p:sldId id="292" r:id="rId3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6600"/>
    <a:srgbClr val="FF0000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6" autoAdjust="0"/>
  </p:normalViewPr>
  <p:slideViewPr>
    <p:cSldViewPr showGuides="1">
      <p:cViewPr varScale="1">
        <p:scale>
          <a:sx n="77" d="100"/>
          <a:sy n="77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23.11.14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23.11.14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5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23.11.14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 </a:t>
            </a:r>
            <a:r>
              <a:rPr lang="en-US" dirty="0"/>
              <a:t>p</a:t>
            </a:r>
            <a:r>
              <a:rPr lang="en-US" dirty="0" smtClean="0"/>
              <a:t>hysics and application to JET plasmas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568952" cy="1224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I. Voitsekhovitch</a:t>
            </a:r>
          </a:p>
          <a:p>
            <a:endParaRPr lang="en-US" dirty="0" smtClean="0"/>
          </a:p>
          <a:p>
            <a:r>
              <a:rPr lang="en-US" dirty="0" smtClean="0"/>
              <a:t>Acknowledgements: </a:t>
            </a:r>
          </a:p>
          <a:p>
            <a:r>
              <a:rPr lang="en-US" dirty="0" smtClean="0"/>
              <a:t>D. McCune, R. Andre, R. </a:t>
            </a:r>
            <a:r>
              <a:rPr lang="en-US" dirty="0" err="1" smtClean="0"/>
              <a:t>Budny</a:t>
            </a:r>
            <a:r>
              <a:rPr lang="en-US" dirty="0" smtClean="0"/>
              <a:t>, J. Conboy, M. </a:t>
            </a:r>
            <a:r>
              <a:rPr lang="en-US" dirty="0" err="1" smtClean="0"/>
              <a:t>Gorelenkova</a:t>
            </a:r>
            <a:r>
              <a:rPr lang="en-US" dirty="0" smtClean="0"/>
              <a:t>, </a:t>
            </a:r>
            <a:r>
              <a:rPr lang="en-US" dirty="0"/>
              <a:t>S. </a:t>
            </a:r>
            <a:r>
              <a:rPr lang="en-US" dirty="0" smtClean="0"/>
              <a:t>Kay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86037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 training session, 24-27 November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457200"/>
          </a:xfrm>
        </p:spPr>
        <p:txBody>
          <a:bodyPr/>
          <a:lstStyle/>
          <a:p>
            <a:r>
              <a:rPr lang="en-US" sz="2800" b="0" dirty="0" err="1" smtClean="0"/>
              <a:t>Poloidal</a:t>
            </a:r>
            <a:r>
              <a:rPr lang="en-US" sz="2800" b="0" dirty="0" smtClean="0"/>
              <a:t> field diffusion equation (PFDE)</a:t>
            </a:r>
            <a:endParaRPr lang="en-GB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980728"/>
            <a:ext cx="8229600" cy="828942"/>
          </a:xfrm>
          <a:noFill/>
          <a:ln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132856"/>
            <a:ext cx="2151062" cy="758825"/>
          </a:xfrm>
          <a:prstGeom prst="rect">
            <a:avLst/>
          </a:prstGeom>
          <a:noFill/>
          <a:ln/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" y="2891681"/>
            <a:ext cx="74882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93" y="2122516"/>
            <a:ext cx="14684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3721" y="2170477"/>
            <a:ext cx="1223962" cy="641350"/>
          </a:xfrm>
          <a:prstGeom prst="rect">
            <a:avLst/>
          </a:prstGeom>
          <a:noFill/>
          <a:ln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8137" y="2122516"/>
            <a:ext cx="1241425" cy="622300"/>
          </a:xfrm>
          <a:prstGeom prst="rect">
            <a:avLst/>
          </a:prstGeom>
          <a:noFill/>
          <a:ln/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33491"/>
            <a:ext cx="62642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589588"/>
            <a:ext cx="3895725" cy="9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200"/>
            <a:ext cx="7893496" cy="457200"/>
          </a:xfrm>
        </p:spPr>
        <p:txBody>
          <a:bodyPr/>
          <a:lstStyle/>
          <a:p>
            <a:r>
              <a:rPr lang="en-US" sz="2800" b="0" dirty="0" smtClean="0"/>
              <a:t>Initial condition for PFDE</a:t>
            </a:r>
            <a:endParaRPr lang="en-GB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64674" cy="59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0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Boundary conditions for PFDE</a:t>
            </a:r>
            <a:endParaRPr lang="en-GB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" y="908720"/>
            <a:ext cx="9088470" cy="5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2348880"/>
            <a:ext cx="5040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75855" y="4924208"/>
            <a:ext cx="582911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may be inconsistent with total plasma current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6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Modules for resistivity and bootstrap current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4" y="980728"/>
            <a:ext cx="4309172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Spitzer </a:t>
            </a:r>
            <a:r>
              <a:rPr lang="en-GB" dirty="0" smtClean="0"/>
              <a:t>resistivity</a:t>
            </a:r>
          </a:p>
          <a:p>
            <a:pPr marL="0" indent="0">
              <a:buNone/>
            </a:pPr>
            <a:endParaRPr lang="en-GB" sz="1300" dirty="0" smtClean="0"/>
          </a:p>
          <a:p>
            <a:r>
              <a:rPr lang="en-US" dirty="0" smtClean="0"/>
              <a:t>Analytical neoclassical models (</a:t>
            </a:r>
            <a:r>
              <a:rPr lang="en-GB" dirty="0" smtClean="0"/>
              <a:t>S</a:t>
            </a:r>
            <a:r>
              <a:rPr lang="en-GB" dirty="0"/>
              <a:t>. P. </a:t>
            </a:r>
            <a:r>
              <a:rPr lang="en-GB" dirty="0" err="1"/>
              <a:t>Hirshman</a:t>
            </a:r>
            <a:r>
              <a:rPr lang="en-GB" dirty="0"/>
              <a:t>, </a:t>
            </a:r>
            <a:r>
              <a:rPr lang="en-GB" dirty="0" smtClean="0"/>
              <a:t>et al </a:t>
            </a:r>
            <a:r>
              <a:rPr lang="en-GB" dirty="0" err="1" smtClean="0"/>
              <a:t>Nucl</a:t>
            </a:r>
            <a:r>
              <a:rPr lang="en-GB" dirty="0"/>
              <a:t>. Fusion </a:t>
            </a:r>
            <a:r>
              <a:rPr lang="en-GB" dirty="0" smtClean="0"/>
              <a:t>1977; TSC model)</a:t>
            </a:r>
            <a:endParaRPr lang="en-US" dirty="0" smtClean="0"/>
          </a:p>
          <a:p>
            <a:endParaRPr lang="en-GB" sz="1300" dirty="0" smtClean="0"/>
          </a:p>
          <a:p>
            <a:r>
              <a:rPr lang="en-US" dirty="0" smtClean="0"/>
              <a:t>NCLASS (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multi-species representation of plasma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profiles, valid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arbitrary geometry and </a:t>
            </a:r>
            <a:r>
              <a:rPr lang="en-GB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collisionality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regimes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GB" dirty="0" smtClean="0"/>
              <a:t> </a:t>
            </a:r>
            <a:r>
              <a:rPr lang="en-US" dirty="0" smtClean="0"/>
              <a:t>[</a:t>
            </a:r>
            <a:r>
              <a:rPr lang="en-GB" dirty="0"/>
              <a:t>W</a:t>
            </a:r>
            <a:r>
              <a:rPr lang="en-GB" dirty="0" smtClean="0"/>
              <a:t>. A</a:t>
            </a:r>
            <a:r>
              <a:rPr lang="en-GB" dirty="0"/>
              <a:t>. </a:t>
            </a:r>
            <a:r>
              <a:rPr lang="en-GB" dirty="0" err="1"/>
              <a:t>Houlberg</a:t>
            </a:r>
            <a:r>
              <a:rPr lang="en-GB" dirty="0"/>
              <a:t> et </a:t>
            </a:r>
            <a:r>
              <a:rPr lang="en-GB" dirty="0" smtClean="0"/>
              <a:t>al, Phys</a:t>
            </a:r>
            <a:r>
              <a:rPr lang="en-GB" dirty="0"/>
              <a:t>. Plasmas </a:t>
            </a:r>
            <a:r>
              <a:rPr lang="en-GB" dirty="0" smtClean="0"/>
              <a:t>1997]</a:t>
            </a:r>
          </a:p>
          <a:p>
            <a:endParaRPr lang="en-US" sz="1300" dirty="0" smtClean="0"/>
          </a:p>
          <a:p>
            <a:r>
              <a:rPr lang="en-US" dirty="0" smtClean="0"/>
              <a:t>Sauter model (</a:t>
            </a:r>
            <a:r>
              <a:rPr lang="en-US" i="1" dirty="0" smtClean="0">
                <a:solidFill>
                  <a:srgbClr val="00B050"/>
                </a:solidFill>
              </a:rPr>
              <a:t>analytical expressions fitting the code simulations: </a:t>
            </a:r>
            <a:r>
              <a:rPr lang="en-GB" i="1" dirty="0" smtClean="0">
                <a:solidFill>
                  <a:srgbClr val="00B050"/>
                </a:solidFill>
              </a:rPr>
              <a:t>Fokker–Planck </a:t>
            </a:r>
            <a:r>
              <a:rPr lang="en-GB" i="1" dirty="0">
                <a:solidFill>
                  <a:srgbClr val="00B050"/>
                </a:solidFill>
              </a:rPr>
              <a:t>equation with </a:t>
            </a:r>
            <a:r>
              <a:rPr lang="en-GB" i="1" dirty="0" smtClean="0">
                <a:solidFill>
                  <a:srgbClr val="00B050"/>
                </a:solidFill>
              </a:rPr>
              <a:t>full </a:t>
            </a:r>
            <a:r>
              <a:rPr lang="en-GB" i="1" dirty="0">
                <a:solidFill>
                  <a:srgbClr val="00B050"/>
                </a:solidFill>
              </a:rPr>
              <a:t>collision </a:t>
            </a:r>
            <a:r>
              <a:rPr lang="en-GB" i="1" dirty="0" smtClean="0">
                <a:solidFill>
                  <a:srgbClr val="00B050"/>
                </a:solidFill>
              </a:rPr>
              <a:t>operator, arbitrary </a:t>
            </a:r>
            <a:r>
              <a:rPr lang="en-GB" i="1" dirty="0">
                <a:solidFill>
                  <a:srgbClr val="00B050"/>
                </a:solidFill>
              </a:rPr>
              <a:t>equilibrium and </a:t>
            </a:r>
            <a:r>
              <a:rPr lang="en-GB" i="1" dirty="0" err="1">
                <a:solidFill>
                  <a:srgbClr val="00B050"/>
                </a:solidFill>
              </a:rPr>
              <a:t>collisionality</a:t>
            </a:r>
            <a:r>
              <a:rPr lang="en-GB" i="1" dirty="0">
                <a:solidFill>
                  <a:srgbClr val="00B050"/>
                </a:solidFill>
              </a:rPr>
              <a:t> </a:t>
            </a:r>
            <a:r>
              <a:rPr lang="en-GB" i="1" dirty="0" smtClean="0">
                <a:solidFill>
                  <a:srgbClr val="00B050"/>
                </a:solidFill>
              </a:rPr>
              <a:t>regimes</a:t>
            </a:r>
            <a:r>
              <a:rPr lang="en-GB" dirty="0" smtClean="0"/>
              <a:t>)   </a:t>
            </a:r>
            <a:r>
              <a:rPr lang="en-US" dirty="0" smtClean="0"/>
              <a:t>[</a:t>
            </a:r>
            <a:r>
              <a:rPr lang="en-GB" dirty="0" smtClean="0"/>
              <a:t>O. Sauter </a:t>
            </a:r>
            <a:r>
              <a:rPr lang="en-GB" dirty="0"/>
              <a:t>and C</a:t>
            </a:r>
            <a:r>
              <a:rPr lang="en-GB" dirty="0" smtClean="0"/>
              <a:t>. </a:t>
            </a:r>
            <a:r>
              <a:rPr lang="en-GB" dirty="0" err="1" smtClean="0"/>
              <a:t>Angioni</a:t>
            </a:r>
            <a:r>
              <a:rPr lang="en-GB" dirty="0"/>
              <a:t>, </a:t>
            </a:r>
            <a:r>
              <a:rPr lang="en-GB" dirty="0" err="1" smtClean="0"/>
              <a:t>PoP</a:t>
            </a:r>
            <a:r>
              <a:rPr lang="en-GB" dirty="0" smtClean="0"/>
              <a:t> 1999]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graphicFrame>
        <p:nvGraphicFramePr>
          <p:cNvPr id="5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27829"/>
              </p:ext>
            </p:extLst>
          </p:nvPr>
        </p:nvGraphicFramePr>
        <p:xfrm>
          <a:off x="4538017" y="4797152"/>
          <a:ext cx="4392488" cy="1341120"/>
        </p:xfrm>
        <a:graphic>
          <a:graphicData uri="http://schemas.openxmlformats.org/drawingml/2006/table">
            <a:tbl>
              <a:tblPr/>
              <a:tblGrid>
                <a:gridCol w="3134355"/>
                <a:gridCol w="1258133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simulated </a:t>
                      </a:r>
                      <a:r>
                        <a:rPr kumimoji="0" lang="en-GB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0.36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simulated </a:t>
                      </a:r>
                      <a:r>
                        <a:rPr kumimoji="0" lang="en-GB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Sauter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0.43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Ibs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, EFIT/q, NCLASS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0.4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Ibs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, EFIT/q, Sauter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91" y="1274864"/>
            <a:ext cx="4261814" cy="28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0529" y="41644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/>
              </a:rPr>
              <a:t>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3501008"/>
            <a:ext cx="96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#68875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208912" cy="544488"/>
          </a:xfrm>
        </p:spPr>
        <p:txBody>
          <a:bodyPr/>
          <a:lstStyle/>
          <a:p>
            <a:r>
              <a:rPr lang="en-GB" sz="2400" b="0" dirty="0" smtClean="0"/>
              <a:t>Current diffusion studies for JET: OH current ramp up</a:t>
            </a:r>
            <a:endParaRPr lang="en-GB" sz="2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23" y="937604"/>
            <a:ext cx="4080305" cy="59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5313" y="65977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Voitsekhovitch et al, PPCF 2010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9816" y="824514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smtClean="0"/>
              <a:t>Simulations of current diffusion with measured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e</a:t>
            </a:r>
            <a:r>
              <a:rPr lang="en-US" i="1" dirty="0" smtClean="0"/>
              <a:t> and line averaged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eff</a:t>
            </a:r>
            <a:endParaRPr lang="en-US" i="1" dirty="0" smtClean="0"/>
          </a:p>
          <a:p>
            <a:pPr marL="285750" indent="-285750">
              <a:buFontTx/>
              <a:buChar char="-"/>
            </a:pPr>
            <a:endParaRPr lang="en-US" i="1" dirty="0" smtClean="0"/>
          </a:p>
          <a:p>
            <a:pPr marL="285750" indent="-285750">
              <a:buFontTx/>
              <a:buChar char="-"/>
            </a:pPr>
            <a:r>
              <a:rPr lang="en-US" i="1" dirty="0" smtClean="0"/>
              <a:t>EFIT/Q is initial profile</a:t>
            </a:r>
          </a:p>
          <a:p>
            <a:pPr marL="285750" indent="-285750">
              <a:buFontTx/>
              <a:buChar char="-"/>
            </a:pPr>
            <a:endParaRPr lang="en-US" i="1" dirty="0" smtClean="0"/>
          </a:p>
          <a:p>
            <a:pPr marL="285750" indent="-285750">
              <a:buFontTx/>
              <a:buChar char="-"/>
            </a:pPr>
            <a:r>
              <a:rPr lang="en-US" i="1" dirty="0" smtClean="0"/>
              <a:t>First </a:t>
            </a:r>
            <a:r>
              <a:rPr lang="en-US" i="1" dirty="0" err="1" smtClean="0"/>
              <a:t>sawtooth</a:t>
            </a:r>
            <a:r>
              <a:rPr lang="en-US" i="1" dirty="0" smtClean="0"/>
              <a:t> crash (i.e. q</a:t>
            </a:r>
            <a:r>
              <a:rPr lang="en-US" i="1" baseline="-25000" dirty="0" smtClean="0"/>
              <a:t>0</a:t>
            </a:r>
            <a:r>
              <a:rPr lang="en-US" i="1" dirty="0" smtClean="0"/>
              <a:t> &gt; 0.8) at 6.9 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80113" y="116843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Flat </a:t>
            </a:r>
            <a:r>
              <a:rPr lang="en-US" sz="1400" dirty="0" err="1" smtClean="0">
                <a:solidFill>
                  <a:srgbClr val="FF0000"/>
                </a:solidFill>
              </a:rPr>
              <a:t>Zeff</a:t>
            </a:r>
            <a:r>
              <a:rPr lang="en-US" sz="1400" dirty="0" smtClean="0">
                <a:solidFill>
                  <a:srgbClr val="FF0000"/>
                </a:solidFill>
              </a:rPr>
              <a:t> (red): ECE </a:t>
            </a:r>
            <a:r>
              <a:rPr lang="en-US" sz="1400" dirty="0" err="1" smtClean="0">
                <a:solidFill>
                  <a:srgbClr val="FF0000"/>
                </a:solidFill>
              </a:rPr>
              <a:t>Te</a:t>
            </a:r>
            <a:r>
              <a:rPr lang="en-US" sz="1400" dirty="0" smtClean="0">
                <a:solidFill>
                  <a:srgbClr val="FF0000"/>
                </a:solidFill>
              </a:rPr>
              <a:t> (solid), LIDR </a:t>
            </a:r>
            <a:r>
              <a:rPr lang="en-US" sz="1400" dirty="0" err="1" smtClean="0">
                <a:solidFill>
                  <a:srgbClr val="FF0000"/>
                </a:solidFill>
              </a:rPr>
              <a:t>Te</a:t>
            </a:r>
            <a:r>
              <a:rPr lang="en-US" sz="1400" dirty="0" smtClean="0">
                <a:solidFill>
                  <a:srgbClr val="FF0000"/>
                </a:solidFill>
              </a:rPr>
              <a:t> (dashed)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Peaked </a:t>
            </a:r>
            <a:r>
              <a:rPr lang="en-US" sz="1400" dirty="0" err="1" smtClean="0">
                <a:solidFill>
                  <a:schemeClr val="tx2"/>
                </a:solidFill>
              </a:rPr>
              <a:t>Zeff</a:t>
            </a:r>
            <a:r>
              <a:rPr lang="en-US" sz="1400" dirty="0" smtClean="0">
                <a:solidFill>
                  <a:schemeClr val="tx2"/>
                </a:solidFill>
              </a:rPr>
              <a:t>, ECE </a:t>
            </a:r>
            <a:r>
              <a:rPr lang="en-US" sz="1400" dirty="0" err="1" smtClean="0">
                <a:solidFill>
                  <a:schemeClr val="tx2"/>
                </a:solidFill>
              </a:rPr>
              <a:t>Te</a:t>
            </a:r>
            <a:r>
              <a:rPr lang="en-US" sz="1400" dirty="0" smtClean="0">
                <a:solidFill>
                  <a:schemeClr val="tx2"/>
                </a:solidFill>
              </a:rPr>
              <a:t> (blue dashed</a:t>
            </a:r>
            <a:r>
              <a:rPr lang="en-US" sz="1400" dirty="0" smtClean="0"/>
              <a:t>)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5710" y="3390016"/>
            <a:ext cx="4712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 to </a:t>
            </a:r>
            <a:r>
              <a:rPr lang="en-US" dirty="0" err="1"/>
              <a:t>Z</a:t>
            </a:r>
            <a:r>
              <a:rPr lang="en-US" baseline="-25000" dirty="0" err="1"/>
              <a:t>eff</a:t>
            </a:r>
            <a:r>
              <a:rPr lang="en-US" dirty="0"/>
              <a:t> profile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66"/>
                </a:solidFill>
                <a:sym typeface="Wingdings" panose="05000000000000000000" pitchFamily="2" charset="2"/>
              </a:rPr>
              <a:t>flat </a:t>
            </a:r>
            <a:r>
              <a:rPr lang="en-US" dirty="0" err="1">
                <a:solidFill>
                  <a:srgbClr val="000066"/>
                </a:solidFill>
                <a:sym typeface="Wingdings" panose="05000000000000000000" pitchFamily="2" charset="2"/>
              </a:rPr>
              <a:t>Z</a:t>
            </a:r>
            <a:r>
              <a:rPr lang="en-US" baseline="-25000" dirty="0" err="1">
                <a:solidFill>
                  <a:srgbClr val="000066"/>
                </a:solidFill>
                <a:sym typeface="Wingdings" panose="05000000000000000000" pitchFamily="2" charset="2"/>
              </a:rPr>
              <a:t>eff</a:t>
            </a:r>
            <a:r>
              <a:rPr lang="en-US" dirty="0">
                <a:solidFill>
                  <a:srgbClr val="000066"/>
                </a:solidFill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000066"/>
                </a:solidFill>
                <a:sym typeface="Wingdings" panose="05000000000000000000" pitchFamily="2" charset="2"/>
              </a:rPr>
              <a:t>slower </a:t>
            </a:r>
            <a:r>
              <a:rPr lang="en-US" dirty="0">
                <a:solidFill>
                  <a:srgbClr val="000066"/>
                </a:solidFill>
                <a:sym typeface="Wingdings" panose="05000000000000000000" pitchFamily="2" charset="2"/>
              </a:rPr>
              <a:t>current diffusion towards the </a:t>
            </a:r>
            <a:r>
              <a:rPr lang="en-US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centre</a:t>
            </a:r>
            <a:r>
              <a:rPr lang="en-US" dirty="0" smtClean="0">
                <a:solidFill>
                  <a:srgbClr val="000066"/>
                </a:solidFill>
                <a:sym typeface="Wingdings" panose="05000000000000000000" pitchFamily="2" charset="2"/>
              </a:rPr>
              <a:t>, higher q</a:t>
            </a:r>
            <a:r>
              <a:rPr lang="en-US" baseline="-25000" dirty="0" smtClean="0">
                <a:solidFill>
                  <a:srgbClr val="000066"/>
                </a:solidFill>
                <a:sym typeface="Wingdings" panose="05000000000000000000" pitchFamily="2" charset="2"/>
              </a:rPr>
              <a:t>0</a:t>
            </a:r>
            <a:r>
              <a:rPr lang="en-US" dirty="0" smtClean="0">
                <a:solidFill>
                  <a:srgbClr val="000066"/>
                </a:solidFill>
                <a:sym typeface="Wingdings" panose="05000000000000000000" pitchFamily="2" charset="2"/>
              </a:rPr>
              <a:t> at </a:t>
            </a:r>
            <a:r>
              <a:rPr lang="en-US" dirty="0">
                <a:solidFill>
                  <a:srgbClr val="000066"/>
                </a:solidFill>
                <a:sym typeface="Wingdings" panose="05000000000000000000" pitchFamily="2" charset="2"/>
              </a:rPr>
              <a:t>the beginning of the ramp </a:t>
            </a:r>
            <a:r>
              <a:rPr lang="en-US" dirty="0" smtClean="0">
                <a:solidFill>
                  <a:srgbClr val="000066"/>
                </a:solidFill>
                <a:sym typeface="Wingdings" panose="05000000000000000000" pitchFamily="2" charset="2"/>
              </a:rPr>
              <a:t>up</a:t>
            </a:r>
            <a:endParaRPr lang="en-US" sz="800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600"/>
                </a:solidFill>
              </a:rPr>
              <a:t>peaked </a:t>
            </a:r>
            <a:r>
              <a:rPr lang="en-US" dirty="0" err="1" smtClean="0">
                <a:solidFill>
                  <a:srgbClr val="006600"/>
                </a:solidFill>
              </a:rPr>
              <a:t>Z</a:t>
            </a:r>
            <a:r>
              <a:rPr lang="en-US" baseline="-25000" dirty="0" err="1" smtClean="0">
                <a:solidFill>
                  <a:srgbClr val="006600"/>
                </a:solidFill>
              </a:rPr>
              <a:t>eff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  <a:sym typeface="Wingdings" panose="05000000000000000000" pitchFamily="2" charset="2"/>
              </a:rPr>
              <a:t> broader stationary j, higher q</a:t>
            </a:r>
            <a:r>
              <a:rPr lang="en-US" baseline="-25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0</a:t>
            </a:r>
            <a:endParaRPr lang="en-US" dirty="0" smtClean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US" dirty="0"/>
              <a:t>Sensitivity to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profile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peaked </a:t>
            </a:r>
            <a:r>
              <a:rPr lang="en-US" dirty="0" err="1" smtClean="0">
                <a:solidFill>
                  <a:srgbClr val="002060"/>
                </a:solidFill>
              </a:rPr>
              <a:t>T</a:t>
            </a:r>
            <a:r>
              <a:rPr lang="en-US" baseline="-25000" dirty="0" err="1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slower current diffusion towards the </a:t>
            </a:r>
            <a:r>
              <a:rPr lang="en-US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centre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, higher q</a:t>
            </a:r>
            <a:r>
              <a:rPr lang="en-US" baseline="-25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 at the beginning of the ramp up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6600"/>
                </a:solidFill>
                <a:sym typeface="Wingdings" panose="05000000000000000000" pitchFamily="2" charset="2"/>
              </a:rPr>
              <a:t>f</a:t>
            </a:r>
            <a:r>
              <a:rPr lang="en-US" dirty="0" smtClean="0">
                <a:solidFill>
                  <a:srgbClr val="006600"/>
                </a:solidFill>
                <a:sym typeface="Wingdings" panose="05000000000000000000" pitchFamily="2" charset="2"/>
              </a:rPr>
              <a:t>lat </a:t>
            </a:r>
            <a:r>
              <a:rPr lang="en-US" dirty="0" err="1" smtClean="0">
                <a:solidFill>
                  <a:srgbClr val="006600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rgbClr val="006600"/>
                </a:solidFill>
                <a:sym typeface="Wingdings" panose="05000000000000000000" pitchFamily="2" charset="2"/>
              </a:rPr>
              <a:t>  broader stationary j, higher q</a:t>
            </a:r>
            <a:r>
              <a:rPr lang="en-US" baseline="-25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0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71786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Symbol"/>
              </a:rPr>
              <a:t>  T</a:t>
            </a:r>
            <a:r>
              <a:rPr lang="en-GB" sz="2400" baseline="-25000" dirty="0" smtClean="0">
                <a:sym typeface="Symbol"/>
              </a:rPr>
              <a:t>e</a:t>
            </a:r>
            <a:r>
              <a:rPr lang="en-GB" sz="2400" baseline="30000" dirty="0" smtClean="0">
                <a:sym typeface="Symbol"/>
              </a:rPr>
              <a:t>3/2</a:t>
            </a:r>
            <a:r>
              <a:rPr lang="en-GB" sz="2400" dirty="0" smtClean="0">
                <a:sym typeface="Symbol"/>
              </a:rPr>
              <a:t> / </a:t>
            </a:r>
            <a:r>
              <a:rPr lang="en-GB" sz="2400" dirty="0" err="1" smtClean="0">
                <a:sym typeface="Symbol"/>
              </a:rPr>
              <a:t>Z</a:t>
            </a:r>
            <a:r>
              <a:rPr lang="en-GB" sz="2400" baseline="-25000" dirty="0" err="1" smtClean="0">
                <a:sym typeface="Symbol"/>
              </a:rPr>
              <a:t>eff</a:t>
            </a:r>
            <a:endParaRPr lang="en-GB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9532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GB" sz="2400" b="0" dirty="0"/>
              <a:t>C</a:t>
            </a:r>
            <a:r>
              <a:rPr lang="en-GB" sz="2400" b="0" dirty="0" smtClean="0"/>
              <a:t>urrent diffusion studies  for JET: high </a:t>
            </a:r>
            <a:r>
              <a:rPr lang="el-GR" sz="2400" b="0" dirty="0"/>
              <a:t>β</a:t>
            </a:r>
            <a:r>
              <a:rPr lang="en-US" sz="2400" b="0" baseline="-25000" dirty="0" smtClean="0"/>
              <a:t>N </a:t>
            </a:r>
            <a:r>
              <a:rPr lang="en-GB" sz="2400" b="0" dirty="0" smtClean="0"/>
              <a:t>scenario</a:t>
            </a:r>
            <a:endParaRPr lang="en-GB" sz="2400" b="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76628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Voitsekhovitch et al,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Fusion 2009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4062"/>
            <a:ext cx="3600400" cy="264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73" y="3873995"/>
            <a:ext cx="4010232" cy="280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7433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764334"/>
            <a:ext cx="4817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Current diffusion simulations with measured </a:t>
            </a:r>
            <a:r>
              <a:rPr lang="en-US" dirty="0" err="1" smtClean="0"/>
              <a:t>Te</a:t>
            </a:r>
            <a:r>
              <a:rPr lang="en-US" dirty="0" smtClean="0"/>
              <a:t>, </a:t>
            </a:r>
            <a:r>
              <a:rPr lang="en-US" dirty="0" err="1" smtClean="0"/>
              <a:t>Zeff</a:t>
            </a:r>
            <a:r>
              <a:rPr lang="en-US" dirty="0"/>
              <a:t>.</a:t>
            </a:r>
            <a:r>
              <a:rPr lang="en-US" dirty="0" smtClean="0"/>
              <a:t> NCLASS is used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EFIT/Q is initial profile taken 0.5 s before the NBI start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Good agreement with EFIT for discharges with early and late NBI start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Over-estimated central q in discharge with strong n=1 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8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Equilibrium (see also talk by Hyun-Tae Kim)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Diagnostics simulations and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ata consistency: will be addressed later 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err="1">
                <a:solidFill>
                  <a:schemeClr val="bg1">
                    <a:lumMod val="95000"/>
                  </a:schemeClr>
                </a:solidFill>
              </a:rPr>
              <a:t>Poloidal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 field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diffusion</a:t>
            </a:r>
          </a:p>
          <a:p>
            <a:endParaRPr lang="en-US" sz="1000" dirty="0" smtClean="0"/>
          </a:p>
          <a:p>
            <a:r>
              <a:rPr lang="en-US" sz="2600" dirty="0" smtClean="0"/>
              <a:t>Auxiliary heating</a:t>
            </a:r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Edge particle source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MHD: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sawtooth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model</a:t>
            </a:r>
          </a:p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Predictive TRANSP</a:t>
            </a:r>
            <a:endParaRPr lang="en-GB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172400" cy="457200"/>
          </a:xfrm>
        </p:spPr>
        <p:txBody>
          <a:bodyPr/>
          <a:lstStyle/>
          <a:p>
            <a:r>
              <a:rPr lang="en-US" sz="2400" b="0" dirty="0" smtClean="0"/>
              <a:t>Neutral beam injection: NUBEAM [</a:t>
            </a:r>
            <a:r>
              <a:rPr lang="en-US" sz="2400" b="0" dirty="0" err="1" smtClean="0"/>
              <a:t>A.Pankin</a:t>
            </a:r>
            <a:r>
              <a:rPr lang="en-US" sz="2400" b="0" dirty="0" smtClean="0"/>
              <a:t>, CPC]</a:t>
            </a:r>
            <a:endParaRPr lang="en-GB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836712"/>
            <a:ext cx="4752528" cy="58326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2D code, realistic geometry</a:t>
            </a:r>
          </a:p>
          <a:p>
            <a:endParaRPr lang="en-US" sz="1300" dirty="0" smtClean="0"/>
          </a:p>
          <a:p>
            <a:r>
              <a:rPr lang="en-US" dirty="0" smtClean="0"/>
              <a:t>Monte-Carlo technique for beam ions and fusion products</a:t>
            </a:r>
          </a:p>
          <a:p>
            <a:endParaRPr lang="en-US" sz="1300" dirty="0" smtClean="0"/>
          </a:p>
          <a:p>
            <a:r>
              <a:rPr lang="en-US" dirty="0" smtClean="0"/>
              <a:t>FLR effects included</a:t>
            </a:r>
          </a:p>
          <a:p>
            <a:endParaRPr lang="en-US" sz="1300" dirty="0" smtClean="0"/>
          </a:p>
          <a:p>
            <a:r>
              <a:rPr lang="en-US" dirty="0" smtClean="0"/>
              <a:t>Deposition, secondary CX, slowing down</a:t>
            </a:r>
          </a:p>
          <a:p>
            <a:endParaRPr lang="en-US" sz="1200" dirty="0" smtClean="0"/>
          </a:p>
          <a:p>
            <a:r>
              <a:rPr lang="en-US" dirty="0" smtClean="0"/>
              <a:t>Orbit losses, collisional and anomalous diffusion</a:t>
            </a:r>
          </a:p>
          <a:p>
            <a:endParaRPr lang="en-US" sz="1200" dirty="0" smtClean="0"/>
          </a:p>
          <a:p>
            <a:r>
              <a:rPr lang="en-US" dirty="0" err="1" smtClean="0"/>
              <a:t>Sawtooth</a:t>
            </a:r>
            <a:r>
              <a:rPr lang="en-US" dirty="0" smtClean="0"/>
              <a:t> mixing of fast ions</a:t>
            </a:r>
          </a:p>
          <a:p>
            <a:endParaRPr lang="en-US" sz="1200" dirty="0" smtClean="0"/>
          </a:p>
          <a:p>
            <a:r>
              <a:rPr lang="en-US" dirty="0" smtClean="0"/>
              <a:t>Built into JET database </a:t>
            </a:r>
          </a:p>
          <a:p>
            <a:endParaRPr lang="en-US" sz="1200" dirty="0" smtClean="0"/>
          </a:p>
          <a:p>
            <a:r>
              <a:rPr lang="en-US" dirty="0" smtClean="0"/>
              <a:t>Frequently used output:</a:t>
            </a:r>
          </a:p>
          <a:p>
            <a:pPr>
              <a:buFontTx/>
              <a:buChar char="-"/>
            </a:pPr>
            <a:r>
              <a:rPr lang="en-US" i="1" dirty="0" smtClean="0"/>
              <a:t>heat, particle and momentum source</a:t>
            </a:r>
          </a:p>
          <a:p>
            <a:pPr>
              <a:buFontTx/>
              <a:buChar char="-"/>
            </a:pPr>
            <a:r>
              <a:rPr lang="en-US" i="1" dirty="0" smtClean="0"/>
              <a:t>Fast particle distribution function f(</a:t>
            </a:r>
            <a:r>
              <a:rPr lang="en-US" i="1" dirty="0" smtClean="0">
                <a:sym typeface="Symbol"/>
              </a:rPr>
              <a:t>, </a:t>
            </a:r>
            <a:r>
              <a:rPr lang="en-US" i="1" dirty="0" err="1" smtClean="0">
                <a:sym typeface="Symbol"/>
              </a:rPr>
              <a:t>pol.angle</a:t>
            </a:r>
            <a:r>
              <a:rPr lang="en-US" i="1" dirty="0" smtClean="0">
                <a:sym typeface="Symbol"/>
              </a:rPr>
              <a:t>, E, pitch angle)</a:t>
            </a: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89" y="692696"/>
            <a:ext cx="362279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88" y="3501008"/>
            <a:ext cx="4176687" cy="328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Examples of NUBEAM simulations for JET</a:t>
            </a:r>
            <a:endParaRPr lang="en-GB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7574"/>
            <a:ext cx="4320480" cy="53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660" y="2152601"/>
            <a:ext cx="165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L-mode, 3 MW</a:t>
            </a:r>
            <a:endParaRPr lang="en-GB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05" y="1556792"/>
            <a:ext cx="4230976" cy="34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9369" y="5085184"/>
            <a:ext cx="367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Deuterium beam density profile in high density H-mode plasmas, obtained by integrating the 4D distribution function</a:t>
            </a:r>
            <a:endParaRPr lang="en-GB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3" y="764704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NBI heating profile obtained with different beam configuration and plasma density</a:t>
            </a:r>
            <a:endParaRPr lang="en-GB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49370" y="1069826"/>
            <a:ext cx="349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Voitsekhovitch et al,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Fusion 2007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642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734" y="76200"/>
            <a:ext cx="8016665" cy="457200"/>
          </a:xfrm>
        </p:spPr>
        <p:txBody>
          <a:bodyPr/>
          <a:lstStyle/>
          <a:p>
            <a:r>
              <a:rPr lang="en-US" sz="2800" b="0" dirty="0" smtClean="0"/>
              <a:t>Ion Cyclotron Heating: TORIC</a:t>
            </a:r>
            <a:endParaRPr lang="en-GB" sz="28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24" y="836711"/>
            <a:ext cx="4840048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735" y="764704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smtClean="0"/>
              <a:t>FLR full wave code</a:t>
            </a:r>
          </a:p>
          <a:p>
            <a:endParaRPr lang="en-US" i="1" dirty="0" smtClean="0"/>
          </a:p>
          <a:p>
            <a:pPr marL="285750" indent="-285750">
              <a:buFontTx/>
              <a:buChar char="-"/>
            </a:pPr>
            <a:r>
              <a:rPr lang="en-US" i="1" dirty="0" smtClean="0"/>
              <a:t>Solves Maxwell’s equations in presence of plasma and wave antenna</a:t>
            </a:r>
          </a:p>
          <a:p>
            <a:pPr marL="285750" indent="-285750">
              <a:buFontTx/>
              <a:buChar char="-"/>
            </a:pPr>
            <a:endParaRPr lang="en-US" i="1" dirty="0" smtClean="0"/>
          </a:p>
          <a:p>
            <a:pPr marL="285750" indent="-285750">
              <a:buFontTx/>
              <a:buChar char="-"/>
            </a:pPr>
            <a:r>
              <a:rPr lang="en-US" i="1" dirty="0" smtClean="0"/>
              <a:t>Retains the 2</a:t>
            </a:r>
            <a:r>
              <a:rPr lang="en-US" i="1" baseline="30000" dirty="0" smtClean="0"/>
              <a:t>nd</a:t>
            </a:r>
            <a:r>
              <a:rPr lang="en-US" i="1" dirty="0" smtClean="0"/>
              <a:t> harmonic wave frequency</a:t>
            </a:r>
          </a:p>
          <a:p>
            <a:pPr marL="285750" indent="-285750">
              <a:buFontTx/>
              <a:buChar char="-"/>
            </a:pPr>
            <a:endParaRPr lang="en-US" i="1" dirty="0" smtClean="0">
              <a:sym typeface="Symbol"/>
            </a:endParaRPr>
          </a:p>
          <a:p>
            <a:pPr marL="285750" indent="-285750">
              <a:buFontTx/>
              <a:buChar char="-"/>
            </a:pPr>
            <a:r>
              <a:rPr lang="en-GB" altLang="en-US" i="1" dirty="0"/>
              <a:t>specify both the damping power density on minority fast ions, and the 2D wave field (E+, polarization, k</a:t>
            </a:r>
            <a:r>
              <a:rPr lang="en-GB" altLang="en-US" i="1" baseline="-25000" dirty="0">
                <a:sym typeface="Symbol" pitchFamily="18" charset="2"/>
              </a:rPr>
              <a:t></a:t>
            </a:r>
            <a:r>
              <a:rPr lang="en-GB" altLang="en-US" i="1" dirty="0"/>
              <a:t>, </a:t>
            </a:r>
            <a:r>
              <a:rPr lang="en-GB" altLang="en-US" i="1" dirty="0" err="1"/>
              <a:t>k</a:t>
            </a:r>
            <a:r>
              <a:rPr lang="en-GB" altLang="en-US" i="1" baseline="-25000" dirty="0" err="1"/>
              <a:t>ll</a:t>
            </a:r>
            <a:r>
              <a:rPr lang="en-GB" altLang="en-US" i="1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altLang="en-US" i="1" dirty="0" smtClean="0"/>
          </a:p>
          <a:p>
            <a:pPr marL="285750" indent="-285750">
              <a:buFontTx/>
              <a:buChar char="-"/>
            </a:pPr>
            <a:r>
              <a:rPr lang="en-US" altLang="en-US" i="1" dirty="0" smtClean="0"/>
              <a:t>Combined with FP module FPPMOD: </a:t>
            </a:r>
            <a:r>
              <a:rPr lang="en-GB" altLang="en-US" i="1" dirty="0"/>
              <a:t>re-normalises the original QL operator zone by zone while keeping the total power </a:t>
            </a:r>
            <a:r>
              <a:rPr lang="en-GB" altLang="en-US" i="1" dirty="0" smtClean="0"/>
              <a:t>constant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244" y="5909002"/>
            <a:ext cx="8931244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400" b="1" u="sng" dirty="0"/>
              <a:t>Refs</a:t>
            </a:r>
            <a:r>
              <a:rPr lang="en-GB" altLang="en-US" sz="1400" b="1" dirty="0"/>
              <a:t>: M. </a:t>
            </a:r>
            <a:r>
              <a:rPr lang="en-GB" altLang="en-US" sz="1400" b="1" dirty="0" err="1"/>
              <a:t>Brambilla</a:t>
            </a:r>
            <a:r>
              <a:rPr lang="en-GB" altLang="en-US" sz="1400" b="1" dirty="0"/>
              <a:t>, PPCF 41, 1, (1999) &amp; M. </a:t>
            </a:r>
            <a:r>
              <a:rPr lang="en-GB" altLang="en-US" sz="1400" b="1" dirty="0" err="1"/>
              <a:t>Brambilla</a:t>
            </a:r>
            <a:r>
              <a:rPr lang="en-GB" altLang="en-US" dirty="0"/>
              <a:t> </a:t>
            </a:r>
            <a:r>
              <a:rPr lang="en-GB" altLang="en-US" sz="1400" b="1" dirty="0"/>
              <a:t>and T. </a:t>
            </a:r>
            <a:r>
              <a:rPr lang="en-GB" altLang="en-US" sz="1400" b="1" dirty="0" err="1"/>
              <a:t>Krucken</a:t>
            </a:r>
            <a:r>
              <a:rPr lang="en-GB" altLang="en-US" dirty="0"/>
              <a:t>, </a:t>
            </a:r>
            <a:r>
              <a:rPr lang="en-GB" altLang="en-US" sz="1400" b="1" dirty="0"/>
              <a:t>NF 28, 1813 (1988);</a:t>
            </a:r>
            <a:r>
              <a:rPr lang="en-US" altLang="en-US" sz="1400" b="1" dirty="0"/>
              <a:t> D. G. </a:t>
            </a:r>
            <a:r>
              <a:rPr lang="en-GB" altLang="en-US" sz="1400" b="1" dirty="0"/>
              <a:t>Swanson, Phys. Fluids 24, 2035 (1981)</a:t>
            </a:r>
            <a:r>
              <a:rPr lang="en-US" altLang="en-US" sz="1400" b="1" dirty="0"/>
              <a:t>; P. T. </a:t>
            </a:r>
            <a:r>
              <a:rPr lang="en-GB" altLang="en-US" sz="1400" b="1" dirty="0" err="1"/>
              <a:t>Colestock</a:t>
            </a:r>
            <a:r>
              <a:rPr lang="en-GB" altLang="en-US" sz="1400" b="1" dirty="0"/>
              <a:t> and R. J. </a:t>
            </a:r>
            <a:r>
              <a:rPr lang="en-GB" altLang="en-US" sz="1400" b="1" dirty="0" err="1"/>
              <a:t>Kashuba</a:t>
            </a:r>
            <a:r>
              <a:rPr lang="en-GB" altLang="en-US" sz="1400" b="1" dirty="0"/>
              <a:t>, NF 23 763 (1983);</a:t>
            </a:r>
            <a:r>
              <a:rPr lang="en-US" altLang="en-US" sz="1400" b="1" dirty="0"/>
              <a:t> </a:t>
            </a:r>
            <a:r>
              <a:rPr lang="en-GB" altLang="en-US" sz="1400" b="1" dirty="0"/>
              <a:t>J. C. Wright et al, </a:t>
            </a:r>
            <a:r>
              <a:rPr lang="en-GB" altLang="en-US" sz="1400" b="1" dirty="0" err="1"/>
              <a:t>PoP</a:t>
            </a:r>
            <a:r>
              <a:rPr lang="en-GB" altLang="en-US" sz="1400" b="1" dirty="0"/>
              <a:t> 11, 2473 (2004)</a:t>
            </a:r>
            <a:r>
              <a:rPr lang="en-GB" alt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1307" y="4642688"/>
            <a:ext cx="374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for: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minority heating (H and He3)</a:t>
            </a:r>
          </a:p>
          <a:p>
            <a:pPr marL="342900" indent="-342900">
              <a:buAutoNum type="arabicParenBoth"/>
            </a:pPr>
            <a:r>
              <a:rPr lang="en-US" dirty="0"/>
              <a:t>f</a:t>
            </a:r>
            <a:r>
              <a:rPr lang="en-US" dirty="0" smtClean="0"/>
              <a:t>undamental D heating</a:t>
            </a:r>
          </a:p>
          <a:p>
            <a:pPr marL="342900" indent="-342900">
              <a:buAutoNum type="arabicParenBoth"/>
            </a:pPr>
            <a:r>
              <a:rPr lang="en-US" dirty="0"/>
              <a:t>m</a:t>
            </a:r>
            <a:r>
              <a:rPr lang="en-US" dirty="0" smtClean="0"/>
              <a:t>ode conversion</a:t>
            </a:r>
          </a:p>
        </p:txBody>
      </p:sp>
    </p:spTree>
    <p:extLst>
      <p:ext uri="{BB962C8B-B14F-4D97-AF65-F5344CB8AC3E}">
        <p14:creationId xmlns:p14="http://schemas.microsoft.com/office/powerpoint/2010/main" val="33406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6886" cy="62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6267101"/>
            <a:ext cx="54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S. Kay, JET-PPPL remote meeting 20/09/2013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200"/>
            <a:ext cx="7893496" cy="457200"/>
          </a:xfrm>
        </p:spPr>
        <p:txBody>
          <a:bodyPr/>
          <a:lstStyle/>
          <a:p>
            <a:r>
              <a:rPr lang="en-US" sz="2800" b="0" dirty="0" smtClean="0"/>
              <a:t>Lower hybrid heating and current drive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LSC (</a:t>
            </a:r>
            <a:r>
              <a:rPr lang="en-GB" sz="2000" dirty="0" err="1" smtClean="0"/>
              <a:t>D.W.Ignat</a:t>
            </a:r>
            <a:r>
              <a:rPr lang="en-GB" sz="2000" dirty="0" smtClean="0"/>
              <a:t>, </a:t>
            </a:r>
            <a:r>
              <a:rPr lang="en-GB" sz="2000" dirty="0" err="1" smtClean="0"/>
              <a:t>E.J.Valeo</a:t>
            </a:r>
            <a:r>
              <a:rPr lang="en-GB" sz="2000" dirty="0" smtClean="0"/>
              <a:t>): 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multiple </a:t>
            </a:r>
            <a:r>
              <a:rPr lang="en-GB" sz="1800" dirty="0">
                <a:solidFill>
                  <a:schemeClr val="tx2"/>
                </a:solidFill>
              </a:rPr>
              <a:t>ray tracing in general non-circular axisymmetric plasmas specified by a numerical </a:t>
            </a:r>
            <a:r>
              <a:rPr lang="en-GB" sz="1800" dirty="0" smtClean="0">
                <a:solidFill>
                  <a:schemeClr val="tx2"/>
                </a:solidFill>
              </a:rPr>
              <a:t>equilibrium 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solve </a:t>
            </a:r>
            <a:r>
              <a:rPr lang="en-GB" sz="1800" dirty="0">
                <a:solidFill>
                  <a:schemeClr val="tx2"/>
                </a:solidFill>
              </a:rPr>
              <a:t>at each of several flux surfaces a simple one-dimensional (in velocity) Fokker Planck equation for the </a:t>
            </a:r>
            <a:r>
              <a:rPr lang="en-GB" sz="1800" dirty="0" err="1">
                <a:solidFill>
                  <a:schemeClr val="tx2"/>
                </a:solidFill>
              </a:rPr>
              <a:t>quasilinear</a:t>
            </a:r>
            <a:r>
              <a:rPr lang="en-GB" sz="1800" dirty="0">
                <a:solidFill>
                  <a:schemeClr val="tx2"/>
                </a:solidFill>
              </a:rPr>
              <a:t> evolution of the electron distribution </a:t>
            </a:r>
            <a:r>
              <a:rPr lang="en-GB" sz="1800" dirty="0" smtClean="0">
                <a:solidFill>
                  <a:schemeClr val="tx2"/>
                </a:solidFill>
              </a:rPr>
              <a:t>function 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provide </a:t>
            </a:r>
            <a:r>
              <a:rPr lang="en-GB" sz="1800" dirty="0">
                <a:solidFill>
                  <a:schemeClr val="tx2"/>
                </a:solidFill>
              </a:rPr>
              <a:t>the </a:t>
            </a:r>
            <a:r>
              <a:rPr lang="en-GB" sz="1800" dirty="0" smtClean="0">
                <a:solidFill>
                  <a:schemeClr val="tx2"/>
                </a:solidFill>
              </a:rPr>
              <a:t>RF </a:t>
            </a:r>
            <a:r>
              <a:rPr lang="en-GB" sz="1800" dirty="0">
                <a:solidFill>
                  <a:schemeClr val="tx2"/>
                </a:solidFill>
              </a:rPr>
              <a:t>power and </a:t>
            </a:r>
            <a:r>
              <a:rPr lang="en-GB" sz="1800" dirty="0" smtClean="0">
                <a:solidFill>
                  <a:schemeClr val="tx2"/>
                </a:solidFill>
              </a:rPr>
              <a:t>RF-driven </a:t>
            </a:r>
            <a:r>
              <a:rPr lang="en-GB" sz="1800" dirty="0">
                <a:solidFill>
                  <a:schemeClr val="tx2"/>
                </a:solidFill>
              </a:rPr>
              <a:t>current </a:t>
            </a:r>
            <a:r>
              <a:rPr lang="en-GB" sz="1800" dirty="0" smtClean="0">
                <a:solidFill>
                  <a:schemeClr val="tx2"/>
                </a:solidFill>
              </a:rPr>
              <a:t> electric field</a:t>
            </a:r>
          </a:p>
          <a:p>
            <a:endParaRPr lang="en-GB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dirty="0" smtClean="0"/>
              <a:t>Refs: </a:t>
            </a:r>
            <a:r>
              <a:rPr lang="en-GB" sz="1800" dirty="0"/>
              <a:t>D. W. </a:t>
            </a:r>
            <a:r>
              <a:rPr lang="en-GB" sz="1800" dirty="0" err="1"/>
              <a:t>Ignat</a:t>
            </a:r>
            <a:r>
              <a:rPr lang="en-GB" sz="1800" dirty="0"/>
              <a:t>, Phys. Fluids, </a:t>
            </a:r>
            <a:r>
              <a:rPr lang="en-GB" sz="1800" dirty="0" smtClean="0"/>
              <a:t>1981; </a:t>
            </a:r>
            <a:r>
              <a:rPr lang="en-GB" sz="1800" dirty="0"/>
              <a:t>E. J. </a:t>
            </a:r>
            <a:r>
              <a:rPr lang="en-GB" sz="1800" dirty="0" err="1"/>
              <a:t>Valeo</a:t>
            </a:r>
            <a:r>
              <a:rPr lang="en-GB" sz="1800" dirty="0"/>
              <a:t> and D. C. Eder, J. Comp. Physics, </a:t>
            </a:r>
            <a:r>
              <a:rPr lang="en-GB" sz="1800" dirty="0" smtClean="0"/>
              <a:t>1987. </a:t>
            </a:r>
            <a:r>
              <a:rPr lang="en-GB" sz="1800" dirty="0"/>
              <a:t>C. F. F. </a:t>
            </a:r>
            <a:r>
              <a:rPr lang="en-GB" sz="1800" dirty="0" err="1"/>
              <a:t>Karney</a:t>
            </a:r>
            <a:r>
              <a:rPr lang="en-GB" sz="1800" dirty="0"/>
              <a:t> and N. J. </a:t>
            </a:r>
            <a:r>
              <a:rPr lang="en-GB" sz="1800" dirty="0" err="1"/>
              <a:t>Fisch</a:t>
            </a:r>
            <a:r>
              <a:rPr lang="en-GB" sz="1800" dirty="0"/>
              <a:t>, Phys. Fluids </a:t>
            </a:r>
            <a:r>
              <a:rPr lang="en-GB" sz="1800" dirty="0" smtClean="0"/>
              <a:t>1986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7479" y="443711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GENRAY (work in progress):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ray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tracing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can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used for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cyclotron and lower hybrid heating and current drive in </a:t>
            </a:r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tokamaks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Equilibrium (see also talk by Hyun-Tae Kim)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Diagnostics simulations and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ata consistency: will be addressed later 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err="1">
                <a:solidFill>
                  <a:schemeClr val="bg1">
                    <a:lumMod val="95000"/>
                  </a:schemeClr>
                </a:solidFill>
              </a:rPr>
              <a:t>Poloidal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 field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diffusion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Auxiliary heating</a:t>
            </a:r>
          </a:p>
          <a:p>
            <a:endParaRPr lang="en-US" sz="1000" dirty="0" smtClean="0"/>
          </a:p>
          <a:p>
            <a:r>
              <a:rPr lang="en-US" sz="2600" dirty="0" smtClean="0"/>
              <a:t>Edge particle source</a:t>
            </a:r>
          </a:p>
          <a:p>
            <a:endParaRPr lang="en-US" sz="1000" dirty="0" smtClean="0"/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MHD: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sawtooth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model</a:t>
            </a:r>
          </a:p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Predictive TRANSP</a:t>
            </a:r>
            <a:endParaRPr lang="en-GB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" y="116632"/>
            <a:ext cx="8225534" cy="457200"/>
          </a:xfrm>
        </p:spPr>
        <p:txBody>
          <a:bodyPr/>
          <a:lstStyle/>
          <a:p>
            <a:r>
              <a:rPr lang="en-US" sz="2000" b="0" dirty="0" smtClean="0"/>
              <a:t>FRANTIC [</a:t>
            </a:r>
            <a:r>
              <a:rPr lang="en-US" sz="2000" b="0" dirty="0" err="1" smtClean="0"/>
              <a:t>Korotkov</a:t>
            </a:r>
            <a:r>
              <a:rPr lang="en-US" sz="2000" b="0" dirty="0"/>
              <a:t> </a:t>
            </a:r>
            <a:r>
              <a:rPr lang="en-US" sz="2000" b="0" dirty="0" smtClean="0"/>
              <a:t>A.A., </a:t>
            </a:r>
            <a:r>
              <a:rPr lang="en-US" sz="2000" b="0" dirty="0" err="1" smtClean="0"/>
              <a:t>Zinove’v</a:t>
            </a:r>
            <a:r>
              <a:rPr lang="en-US" sz="2000" b="0" dirty="0"/>
              <a:t> </a:t>
            </a:r>
            <a:r>
              <a:rPr lang="en-US" sz="2000" b="0" dirty="0" smtClean="0"/>
              <a:t>A.N, </a:t>
            </a:r>
            <a:r>
              <a:rPr lang="en-US" sz="2000" b="0" dirty="0" err="1" smtClean="0"/>
              <a:t>Sov</a:t>
            </a:r>
            <a:r>
              <a:rPr lang="en-US" sz="2000" b="0" dirty="0" smtClean="0"/>
              <a:t>. J. Plasma Phys. 1989]</a:t>
            </a:r>
            <a:endParaRPr lang="en-GB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6751" y="692696"/>
            <a:ext cx="45463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Fluid 1.5D model, no </a:t>
            </a:r>
            <a:r>
              <a:rPr lang="en-US" dirty="0" err="1" smtClean="0"/>
              <a:t>poloidal</a:t>
            </a:r>
            <a:r>
              <a:rPr lang="en-US" dirty="0" smtClean="0"/>
              <a:t> variation of the source </a:t>
            </a:r>
          </a:p>
          <a:p>
            <a:pPr marL="285750" indent="-285750">
              <a:buFontTx/>
              <a:buChar char="-"/>
            </a:pPr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Simplified geometry: nested cylinders of shifted centers given by flux surfaces</a:t>
            </a:r>
          </a:p>
          <a:p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Multiple ion and neutral species</a:t>
            </a:r>
          </a:p>
          <a:p>
            <a:pPr marL="285750" indent="-285750">
              <a:buFontTx/>
              <a:buChar char="-"/>
            </a:pPr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Charge exchange, impact ionization</a:t>
            </a:r>
          </a:p>
          <a:p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Input: neutral flux and energy of incoming neutrals (multiple energy species)</a:t>
            </a:r>
          </a:p>
          <a:p>
            <a:endParaRPr lang="en-US" sz="1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For JET simulations: gas puff and re-</a:t>
            </a:r>
            <a:r>
              <a:rPr lang="en-US" dirty="0" err="1" smtClean="0"/>
              <a:t>normalised</a:t>
            </a:r>
            <a:r>
              <a:rPr lang="en-US" dirty="0" smtClean="0"/>
              <a:t> D</a:t>
            </a:r>
            <a:r>
              <a:rPr lang="en-US" dirty="0" smtClean="0">
                <a:sym typeface="Symbol"/>
              </a:rPr>
              <a:t> signal, </a:t>
            </a:r>
            <a:r>
              <a:rPr lang="en-US" dirty="0" err="1" smtClean="0">
                <a:sym typeface="Symbol"/>
              </a:rPr>
              <a:t>neut</a:t>
            </a:r>
            <a:r>
              <a:rPr lang="en-US" dirty="0" smtClean="0">
                <a:sym typeface="Symbol"/>
              </a:rPr>
              <a:t> = puff + </a:t>
            </a:r>
            <a:r>
              <a:rPr lang="en-US" dirty="0" err="1" smtClean="0">
                <a:sym typeface="Symbol"/>
              </a:rPr>
              <a:t>const</a:t>
            </a:r>
            <a:r>
              <a:rPr lang="en-US" dirty="0" smtClean="0">
                <a:sym typeface="Symbol"/>
              </a:rPr>
              <a:t>*</a:t>
            </a:r>
          </a:p>
          <a:p>
            <a:pPr marL="285750" indent="-285750">
              <a:buFontTx/>
              <a:buChar char="-"/>
            </a:pPr>
            <a:endParaRPr lang="en-US" sz="1000" dirty="0">
              <a:sym typeface="Symbol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Symbol"/>
              </a:rPr>
              <a:t>W</a:t>
            </a:r>
            <a:r>
              <a:rPr lang="en-US" dirty="0" smtClean="0">
                <a:sym typeface="Symbol"/>
              </a:rPr>
              <a:t>all particle source </a:t>
            </a:r>
            <a:r>
              <a:rPr lang="en-US" dirty="0">
                <a:sym typeface="Symbol"/>
              </a:rPr>
              <a:t></a:t>
            </a:r>
            <a:r>
              <a:rPr lang="en-US" dirty="0" err="1" smtClean="0">
                <a:sym typeface="Symbol"/>
              </a:rPr>
              <a:t>neut</a:t>
            </a:r>
            <a:r>
              <a:rPr lang="en-US" dirty="0" smtClean="0">
                <a:sym typeface="Symbol"/>
              </a:rPr>
              <a:t> is ad hoc, should not be used for estimation of global particle confinement</a:t>
            </a:r>
          </a:p>
          <a:p>
            <a:pPr marL="285750" indent="-285750">
              <a:buFontTx/>
              <a:buChar char="-"/>
            </a:pPr>
            <a:endParaRPr lang="en-US" sz="800" dirty="0">
              <a:sym typeface="Symbol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Symbol"/>
              </a:rPr>
              <a:t>TRANSP-EDGE2D  estimation of wall particle source for JET plasmas started under ITM/ISM (collaboration with Paula Belo) 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62" y="1215916"/>
            <a:ext cx="2244533" cy="25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8" y="3791367"/>
            <a:ext cx="424534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5791915"/>
            <a:ext cx="4430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Estimation of particle confinement time and </a:t>
            </a:r>
            <a:r>
              <a:rPr lang="en-US" sz="1400" dirty="0">
                <a:sym typeface="Symbol"/>
              </a:rPr>
              <a:t></a:t>
            </a:r>
          </a:p>
          <a:p>
            <a:pPr algn="ctr"/>
            <a:r>
              <a:rPr lang="en-US" sz="1400" dirty="0" err="1" smtClean="0"/>
              <a:t>normalisation</a:t>
            </a:r>
            <a:r>
              <a:rPr lang="en-US" sz="1400" dirty="0" smtClean="0"/>
              <a:t> [Voitsekhovitch et al EPS 2012:</a:t>
            </a:r>
          </a:p>
          <a:p>
            <a:pPr algn="ctr"/>
            <a:r>
              <a:rPr lang="en-US" sz="1400" dirty="0" smtClean="0"/>
              <a:t> 79635 (low power HS): </a:t>
            </a:r>
            <a:r>
              <a:rPr lang="en-US" sz="1400" dirty="0" smtClean="0">
                <a:sym typeface="Symbol"/>
              </a:rPr>
              <a:t>p=0.4 s, E=0.16 s, </a:t>
            </a:r>
            <a:r>
              <a:rPr lang="en-US" sz="1400" dirty="0" err="1" smtClean="0">
                <a:sym typeface="Symbol"/>
              </a:rPr>
              <a:t>const</a:t>
            </a:r>
            <a:r>
              <a:rPr lang="en-US" sz="1400" dirty="0" smtClean="0">
                <a:sym typeface="Symbol"/>
              </a:rPr>
              <a:t>=17.5</a:t>
            </a:r>
            <a:endParaRPr lang="en-US" sz="1400" dirty="0" smtClean="0"/>
          </a:p>
          <a:p>
            <a:pPr algn="ctr"/>
            <a:r>
              <a:rPr lang="en-US" sz="1400" dirty="0" smtClean="0"/>
              <a:t> 77922 (high power HS): </a:t>
            </a:r>
            <a:r>
              <a:rPr lang="en-US" sz="1400" dirty="0">
                <a:sym typeface="Symbol"/>
              </a:rPr>
              <a:t></a:t>
            </a:r>
            <a:r>
              <a:rPr lang="en-US" sz="1400" dirty="0" smtClean="0">
                <a:sym typeface="Symbol"/>
              </a:rPr>
              <a:t>p=0.54 s, </a:t>
            </a:r>
            <a:r>
              <a:rPr lang="en-US" sz="1400" dirty="0">
                <a:sym typeface="Symbol"/>
              </a:rPr>
              <a:t></a:t>
            </a:r>
            <a:r>
              <a:rPr lang="en-US" sz="1400" dirty="0" smtClean="0">
                <a:sym typeface="Symbol"/>
              </a:rPr>
              <a:t>E=0.25 s, </a:t>
            </a:r>
            <a:r>
              <a:rPr lang="en-US" sz="1400" dirty="0" err="1" smtClean="0">
                <a:sym typeface="Symbol"/>
              </a:rPr>
              <a:t>const</a:t>
            </a:r>
            <a:r>
              <a:rPr lang="en-US" sz="1400" dirty="0" smtClean="0">
                <a:sym typeface="Symbol"/>
              </a:rPr>
              <a:t>=16.8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91741" y="69269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TRANS-EDGE2D iterations (more detailed description in Voitsekhovitch et al NF 2013)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42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172400" cy="544488"/>
          </a:xfrm>
        </p:spPr>
        <p:txBody>
          <a:bodyPr/>
          <a:lstStyle/>
          <a:p>
            <a:r>
              <a:rPr lang="en-GB" altLang="en-US" sz="2000" b="0" dirty="0"/>
              <a:t>Effect of </a:t>
            </a:r>
            <a:r>
              <a:rPr lang="en-GB" altLang="en-US" sz="2000" b="0" dirty="0" smtClean="0"/>
              <a:t>gas puff (CX losses) on neutron yield </a:t>
            </a:r>
            <a:r>
              <a:rPr lang="en-GB" altLang="en-US" sz="2000" b="0" dirty="0"/>
              <a:t>during </a:t>
            </a:r>
            <a:r>
              <a:rPr lang="en-GB" altLang="en-US" sz="2000" b="0" dirty="0" smtClean="0"/>
              <a:t>current ramp </a:t>
            </a:r>
            <a:r>
              <a:rPr lang="en-GB" altLang="en-US" sz="2000" b="0" dirty="0"/>
              <a:t>up</a:t>
            </a:r>
            <a:endParaRPr lang="en-GB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5"/>
            <a:ext cx="7920880" cy="43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9622" y="5661248"/>
            <a:ext cx="885698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50000"/>
              </a:spcBef>
              <a:buFontTx/>
              <a:buChar char="-"/>
            </a:pPr>
            <a:r>
              <a:rPr lang="en-GB" altLang="en-US" dirty="0" smtClean="0"/>
              <a:t>sensitivity </a:t>
            </a:r>
            <a:r>
              <a:rPr lang="en-GB" altLang="en-US" dirty="0"/>
              <a:t>to CX losses </a:t>
            </a:r>
            <a:r>
              <a:rPr lang="en-GB" altLang="en-US" dirty="0" smtClean="0"/>
              <a:t>is tested by varying gas </a:t>
            </a:r>
            <a:r>
              <a:rPr lang="en-GB" altLang="en-US" dirty="0"/>
              <a:t>puff </a:t>
            </a:r>
            <a:endParaRPr lang="en-GB" altLang="en-US" dirty="0" smtClean="0"/>
          </a:p>
          <a:p>
            <a:pPr marL="285750" indent="-285750" algn="ctr">
              <a:spcBef>
                <a:spcPct val="50000"/>
              </a:spcBef>
              <a:buFontTx/>
              <a:buChar char="-"/>
            </a:pPr>
            <a:r>
              <a:rPr lang="en-GB" altLang="en-US" dirty="0" smtClean="0"/>
              <a:t>good </a:t>
            </a:r>
            <a:r>
              <a:rPr lang="en-GB" altLang="en-US" dirty="0"/>
              <a:t>agreement with </a:t>
            </a:r>
            <a:r>
              <a:rPr lang="en-GB" altLang="en-US" dirty="0" smtClean="0"/>
              <a:t>measured neutron </a:t>
            </a:r>
            <a:r>
              <a:rPr lang="en-GB" altLang="en-US" dirty="0"/>
              <a:t>yield </a:t>
            </a:r>
            <a:r>
              <a:rPr lang="en-GB" altLang="en-US" dirty="0" smtClean="0"/>
              <a:t>with C </a:t>
            </a:r>
            <a:r>
              <a:rPr lang="en-GB" altLang="en-US" dirty="0"/>
              <a:t>~ 40, but the CX losses </a:t>
            </a:r>
            <a:r>
              <a:rPr lang="en-GB" altLang="en-US" dirty="0" smtClean="0"/>
              <a:t>are high</a:t>
            </a:r>
            <a:endParaRPr lang="en-GB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51329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Time, 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51006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Time, 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Equilibrium (see also talk by Hyun-Tae Kim)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Diagnostics simulations and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ata consistency: will be addressed later 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err="1">
                <a:solidFill>
                  <a:schemeClr val="bg1">
                    <a:lumMod val="95000"/>
                  </a:schemeClr>
                </a:solidFill>
              </a:rPr>
              <a:t>Poloidal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 field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diffusion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Auxiliary heating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Edge particle source</a:t>
            </a:r>
          </a:p>
          <a:p>
            <a:endParaRPr lang="en-US" sz="1000" dirty="0" smtClean="0"/>
          </a:p>
          <a:p>
            <a:r>
              <a:rPr lang="en-US" sz="2600" dirty="0"/>
              <a:t>MHD: </a:t>
            </a:r>
            <a:r>
              <a:rPr lang="en-US" sz="2600" dirty="0" err="1" smtClean="0"/>
              <a:t>sawtooth</a:t>
            </a:r>
            <a:r>
              <a:rPr lang="en-US" sz="2600" dirty="0" smtClean="0"/>
              <a:t> model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Predictive TRANSP</a:t>
            </a:r>
            <a:endParaRPr lang="en-GB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45333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0880" cy="457200"/>
          </a:xfrm>
        </p:spPr>
        <p:txBody>
          <a:bodyPr/>
          <a:lstStyle/>
          <a:p>
            <a:r>
              <a:rPr lang="en-US" sz="2400" b="0" dirty="0" err="1" smtClean="0"/>
              <a:t>Kadomtsev</a:t>
            </a:r>
            <a:r>
              <a:rPr lang="en-US" sz="2400" b="0" dirty="0" smtClean="0"/>
              <a:t> reconnection model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Sov</a:t>
            </a:r>
            <a:r>
              <a:rPr lang="en-US" sz="2000" b="0" dirty="0" smtClean="0"/>
              <a:t>. J. Plasma Phys., 1975]</a:t>
            </a:r>
            <a:endParaRPr lang="en-GB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68" y="1112690"/>
            <a:ext cx="3385149" cy="287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92" y="4149080"/>
            <a:ext cx="3189125" cy="26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23776"/>
            <a:ext cx="3015148" cy="270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202176"/>
            <a:ext cx="2987824" cy="249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83671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Voitsekhovitch et al, PPCF 2005</a:t>
            </a:r>
            <a:endParaRPr lang="en-GB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764704"/>
            <a:ext cx="5760640" cy="335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TRANSP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models: </a:t>
            </a:r>
          </a:p>
          <a:p>
            <a:pPr>
              <a:buFontTx/>
              <a:buChar char="-"/>
            </a:pPr>
            <a:r>
              <a:rPr lang="en-US" sz="2000" dirty="0" smtClean="0"/>
              <a:t>crash times taken from data (ECE, soft X-ray)</a:t>
            </a:r>
          </a:p>
          <a:p>
            <a:pPr>
              <a:buFontTx/>
              <a:buChar char="-"/>
            </a:pPr>
            <a:r>
              <a:rPr lang="en-US" sz="2000" dirty="0" smtClean="0"/>
              <a:t>radius with q=1 is extended to provide the helical flux conservation</a:t>
            </a:r>
          </a:p>
          <a:p>
            <a:pPr>
              <a:buFontTx/>
              <a:buChar char="-"/>
            </a:pPr>
            <a:r>
              <a:rPr lang="en-US" sz="2000" dirty="0" smtClean="0"/>
              <a:t>q, </a:t>
            </a:r>
            <a:r>
              <a:rPr lang="en-US" sz="2000" dirty="0" err="1" smtClean="0"/>
              <a:t>Te</a:t>
            </a:r>
            <a:r>
              <a:rPr lang="en-US" sz="2000" dirty="0" smtClean="0"/>
              <a:t>, </a:t>
            </a:r>
            <a:r>
              <a:rPr lang="en-US" sz="2000" dirty="0" err="1" smtClean="0"/>
              <a:t>Ti</a:t>
            </a:r>
            <a:r>
              <a:rPr lang="en-US" sz="2000" dirty="0" smtClean="0"/>
              <a:t>, thermal and fast ion (NBI &amp; RF) densities are mixed following the reconnection of magnetic flux surfaces: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	</a:t>
            </a:r>
            <a:r>
              <a:rPr lang="en-US" sz="2000" i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centrally peaked profiles flatten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00CC"/>
                </a:solidFill>
                <a:sym typeface="Wingdings" panose="05000000000000000000" pitchFamily="2" charset="2"/>
              </a:rPr>
              <a:t>	</a:t>
            </a:r>
            <a:r>
              <a:rPr lang="en-US" sz="2000" i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off-axis particles go towards the center</a:t>
            </a:r>
            <a:endParaRPr lang="en-GB" sz="20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62" y="116632"/>
            <a:ext cx="7543800" cy="457200"/>
          </a:xfrm>
        </p:spPr>
        <p:txBody>
          <a:bodyPr/>
          <a:lstStyle/>
          <a:p>
            <a:r>
              <a:rPr lang="en-US" sz="2400" b="0" dirty="0" err="1" smtClean="0"/>
              <a:t>Porcelli</a:t>
            </a:r>
            <a:r>
              <a:rPr lang="en-US" sz="2400" b="0" dirty="0" smtClean="0"/>
              <a:t> reconnection model [PPCF, 1996]</a:t>
            </a:r>
            <a:endParaRPr lang="en-GB" sz="2400" b="0" dirty="0"/>
          </a:p>
        </p:txBody>
      </p:sp>
      <p:pic>
        <p:nvPicPr>
          <p:cNvPr id="10242" name="Picture 2" descr="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836712"/>
            <a:ext cx="5040560" cy="52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1710" y="980728"/>
            <a:ext cx="431288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i="1" dirty="0" smtClean="0"/>
          </a:p>
          <a:p>
            <a:pPr algn="ctr"/>
            <a:endParaRPr lang="en-GB" i="1" dirty="0"/>
          </a:p>
          <a:p>
            <a:pPr algn="ctr"/>
            <a:endParaRPr lang="en-GB" i="1" dirty="0" smtClean="0"/>
          </a:p>
          <a:p>
            <a:pPr algn="ctr"/>
            <a:endParaRPr lang="en-GB" i="1" dirty="0"/>
          </a:p>
          <a:p>
            <a:pPr algn="ctr"/>
            <a:r>
              <a:rPr lang="en-GB" i="1" dirty="0" smtClean="0"/>
              <a:t>Evolution of </a:t>
            </a:r>
            <a:r>
              <a:rPr lang="en-GB" i="1" dirty="0"/>
              <a:t>q-profile during the first </a:t>
            </a:r>
            <a:r>
              <a:rPr lang="en-GB" i="1" dirty="0" err="1" smtClean="0"/>
              <a:t>sawtooth</a:t>
            </a:r>
            <a:r>
              <a:rPr lang="en-GB" i="1" dirty="0" smtClean="0"/>
              <a:t> crash </a:t>
            </a:r>
            <a:r>
              <a:rPr lang="en-GB" i="1" dirty="0"/>
              <a:t>in </a:t>
            </a:r>
            <a:r>
              <a:rPr lang="en-GB" i="1" dirty="0" err="1"/>
              <a:t>Kadomtsev</a:t>
            </a:r>
            <a:r>
              <a:rPr lang="en-GB" i="1" dirty="0"/>
              <a:t> (red and pink) and </a:t>
            </a:r>
            <a:r>
              <a:rPr lang="en-GB" i="1" dirty="0" err="1"/>
              <a:t>Porcelli</a:t>
            </a:r>
            <a:r>
              <a:rPr lang="en-GB" i="1" dirty="0"/>
              <a:t> (red and blue) </a:t>
            </a:r>
            <a:r>
              <a:rPr lang="en-GB" i="1" dirty="0" smtClean="0"/>
              <a:t>models (same </a:t>
            </a:r>
            <a:r>
              <a:rPr lang="en-GB" i="1" dirty="0"/>
              <a:t>initial </a:t>
            </a:r>
            <a:r>
              <a:rPr lang="en-GB" i="1" dirty="0" smtClean="0"/>
              <a:t>conditions)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51232" y="585564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/>
              </a:rPr>
              <a:t>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6923" y="908720"/>
            <a:ext cx="39310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Kadomtsev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mixing yields q&gt;=1 everywhere;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Porcelli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mixing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leaves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region with q&lt;1 near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Porcelli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model: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two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regions: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"island" around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q=1 and axial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region inside the island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annulus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single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region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predicted plasma species, covering both the q=1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island 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axial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island width controlled by user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fraction of mixed fast ions controlled by user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4408" y="980728"/>
            <a:ext cx="940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468368" y="41804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Safety factor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3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Equilibrium (see also talk by Hyun-Tae Kim)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Diagnostics simulations and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ata consistency: will be addressed later 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err="1">
                <a:solidFill>
                  <a:schemeClr val="bg1">
                    <a:lumMod val="95000"/>
                  </a:schemeClr>
                </a:solidFill>
              </a:rPr>
              <a:t>Poloidal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 field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diffusion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Auxiliary heating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Edge particle source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MHD: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sawtooth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model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2600" dirty="0" smtClean="0"/>
              <a:t>Predictive TRANSP</a:t>
            </a:r>
            <a:endParaRPr lang="en-GB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4" cy="4464496"/>
          </a:xfrm>
        </p:spPr>
        <p:txBody>
          <a:bodyPr/>
          <a:lstStyle/>
          <a:p>
            <a:r>
              <a:rPr lang="en-US" sz="2800" dirty="0" smtClean="0"/>
              <a:t>Predictive TRANSP: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- thermal ion and electron temperature equations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transport modules for temperature and density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/>
              <a:t>momentum equation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modelling </a:t>
            </a:r>
            <a:r>
              <a:rPr lang="en-US" sz="2400" dirty="0"/>
              <a:t>of </a:t>
            </a:r>
            <a:r>
              <a:rPr lang="en-US" sz="2400" dirty="0" smtClean="0"/>
              <a:t>density of trace </a:t>
            </a:r>
            <a:r>
              <a:rPr lang="en-US" sz="2400" dirty="0"/>
              <a:t>species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457200"/>
          </a:xfrm>
        </p:spPr>
        <p:txBody>
          <a:bodyPr/>
          <a:lstStyle/>
          <a:p>
            <a:r>
              <a:rPr lang="en-US" sz="2400" b="0" dirty="0" smtClean="0"/>
              <a:t>Particle and energy balance equations</a:t>
            </a:r>
            <a:endParaRPr lang="en-GB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29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2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3429000"/>
            <a:ext cx="54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S. Kay, JET-PPPL remote meeting 20/09/2013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025693"/>
            <a:ext cx="88569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Whole plasma region or shifted boundary</a:t>
            </a:r>
          </a:p>
          <a:p>
            <a:pPr marL="285750" indent="-285750">
              <a:buFontTx/>
              <a:buChar char="-"/>
            </a:pPr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 computed with NUBEAM, TORIC, LSC, FRANTIC</a:t>
            </a:r>
          </a:p>
          <a:p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power taken from measurements or computed assuming coronal equilibrium</a:t>
            </a:r>
          </a:p>
          <a:p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models: GLF23, Multi-Mode Model, TGLF (not in production version yet)</a:t>
            </a:r>
          </a:p>
        </p:txBody>
      </p:sp>
    </p:spTree>
    <p:extLst>
      <p:ext uri="{BB962C8B-B14F-4D97-AF65-F5344CB8AC3E}">
        <p14:creationId xmlns:p14="http://schemas.microsoft.com/office/powerpoint/2010/main" val="7465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457200"/>
          </a:xfrm>
        </p:spPr>
        <p:txBody>
          <a:bodyPr/>
          <a:lstStyle/>
          <a:p>
            <a:r>
              <a:rPr lang="en-US" sz="2800" dirty="0" smtClean="0"/>
              <a:t>TRANSP documentation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1044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User guide to select the physics modules and options is available, but no manual describing physics</a:t>
            </a:r>
          </a:p>
          <a:p>
            <a:endParaRPr lang="en-US" dirty="0" smtClean="0"/>
          </a:p>
          <a:p>
            <a:r>
              <a:rPr lang="en-US" dirty="0" smtClean="0"/>
              <a:t>Information on TRANSP physics presented here comes from publications and discussions with TRANSP team during last 10 years</a:t>
            </a:r>
          </a:p>
          <a:p>
            <a:endParaRPr lang="en-US" dirty="0"/>
          </a:p>
          <a:p>
            <a:r>
              <a:rPr lang="en-US" dirty="0" smtClean="0"/>
              <a:t>This talk includes physics description when available and the options for physics modules in TRANSP</a:t>
            </a:r>
          </a:p>
          <a:p>
            <a:endParaRPr lang="en-US" dirty="0" smtClean="0"/>
          </a:p>
          <a:p>
            <a:r>
              <a:rPr lang="fr-FR" dirty="0" err="1" smtClean="0"/>
              <a:t>Ref</a:t>
            </a:r>
            <a:r>
              <a:rPr lang="fr-FR" dirty="0" smtClean="0"/>
              <a:t>. to TRANSP: R</a:t>
            </a:r>
            <a:r>
              <a:rPr lang="fr-FR" dirty="0"/>
              <a:t>. J. </a:t>
            </a:r>
            <a:r>
              <a:rPr lang="fr-FR" dirty="0" err="1"/>
              <a:t>Goldston</a:t>
            </a:r>
            <a:r>
              <a:rPr lang="fr-FR" dirty="0"/>
              <a:t> et al., J. Comput. Phys. </a:t>
            </a:r>
            <a:r>
              <a:rPr lang="fr-FR" b="1" dirty="0"/>
              <a:t>43, </a:t>
            </a:r>
            <a:r>
              <a:rPr lang="fr-FR" dirty="0"/>
              <a:t>61 (1981</a:t>
            </a:r>
            <a:r>
              <a:rPr lang="fr-FR" dirty="0" smtClean="0"/>
              <a:t>). </a:t>
            </a:r>
            <a:r>
              <a:rPr lang="fr-FR" dirty="0" err="1" smtClean="0"/>
              <a:t>Refs</a:t>
            </a:r>
            <a:r>
              <a:rPr lang="fr-FR" dirty="0" smtClean="0"/>
              <a:t>. to TRANSP modules on JET/TRANSP and NTCC pages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Irina Voitsekhovitch | TRANSP training session | JET, </a:t>
            </a:r>
            <a:r>
              <a:rPr lang="en-GB" dirty="0" err="1" smtClean="0"/>
              <a:t>Culham</a:t>
            </a:r>
            <a:r>
              <a:rPr lang="en-GB" dirty="0" smtClean="0"/>
              <a:t>, UK | 24.11.2014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9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457200"/>
          </a:xfrm>
        </p:spPr>
        <p:txBody>
          <a:bodyPr/>
          <a:lstStyle/>
          <a:p>
            <a:r>
              <a:rPr lang="en-US" sz="2400" b="0" dirty="0" smtClean="0"/>
              <a:t>Transport modules: Gyro-Landau-Fluid (GLF23)</a:t>
            </a:r>
            <a:endParaRPr lang="en-GB" sz="2400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33" y="970026"/>
            <a:ext cx="3319091" cy="300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6" y="3957515"/>
            <a:ext cx="3065164" cy="2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23995" y="57922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#68875, 19 MW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23995" y="298826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#70200, 10 MW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76470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Voitsekhovitch et al NF 2009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508939"/>
            <a:ext cx="82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Zero </a:t>
            </a:r>
            <a:r>
              <a:rPr lang="en-US" sz="1200" b="1" dirty="0" err="1" smtClean="0"/>
              <a:t>ExB</a:t>
            </a:r>
            <a:r>
              <a:rPr lang="en-US" sz="1200" b="1" dirty="0" smtClean="0"/>
              <a:t> shear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5229200"/>
            <a:ext cx="82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Zero </a:t>
            </a:r>
            <a:r>
              <a:rPr lang="en-US" sz="1200" b="1" dirty="0" err="1" smtClean="0"/>
              <a:t>ExB</a:t>
            </a:r>
            <a:r>
              <a:rPr lang="en-US" sz="1200" b="1" dirty="0" smtClean="0"/>
              <a:t> shear</a:t>
            </a:r>
            <a:endParaRPr lang="en-GB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395536" y="703149"/>
            <a:ext cx="366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[</a:t>
            </a:r>
            <a:r>
              <a:rPr lang="en-GB" altLang="en-US" i="1" dirty="0"/>
              <a:t>R E Waltz et al Phys. Fluids B 1992</a:t>
            </a:r>
            <a:r>
              <a:rPr lang="en-GB" altLang="en-US" dirty="0"/>
              <a:t> </a:t>
            </a:r>
            <a:r>
              <a:rPr lang="en-GB" altLang="en-US" dirty="0" smtClean="0"/>
              <a:t>]</a:t>
            </a:r>
            <a:endParaRPr lang="en-GB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2736" y="1268760"/>
            <a:ext cx="547260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87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987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987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987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987425">
              <a:defRPr>
                <a:solidFill>
                  <a:schemeClr val="tx1"/>
                </a:solidFill>
                <a:latin typeface="Arial" charset="0"/>
              </a:defRPr>
            </a:lvl5pPr>
            <a:lvl6pPr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/>
              <a:t>- </a:t>
            </a:r>
            <a:r>
              <a:rPr lang="en-GB" altLang="en-US" sz="1800" dirty="0">
                <a:solidFill>
                  <a:srgbClr val="000066"/>
                </a:solidFill>
              </a:rPr>
              <a:t>3D non-linear GLF code (fluctuating </a:t>
            </a:r>
            <a:r>
              <a:rPr lang="en-GB" altLang="en-US" sz="1800" dirty="0" err="1">
                <a:solidFill>
                  <a:srgbClr val="000066"/>
                </a:solidFill>
              </a:rPr>
              <a:t>n</a:t>
            </a:r>
            <a:r>
              <a:rPr lang="en-GB" altLang="en-US" sz="1800" baseline="-25000" dirty="0" err="1">
                <a:solidFill>
                  <a:srgbClr val="000066"/>
                </a:solidFill>
              </a:rPr>
              <a:t>i</a:t>
            </a:r>
            <a:r>
              <a:rPr lang="en-GB" altLang="en-US" sz="1800" dirty="0">
                <a:solidFill>
                  <a:srgbClr val="000066"/>
                </a:solidFill>
              </a:rPr>
              <a:t>, P</a:t>
            </a:r>
            <a:r>
              <a:rPr lang="en-GB" altLang="en-US" sz="1800" baseline="-25000" dirty="0">
                <a:solidFill>
                  <a:srgbClr val="000066"/>
                </a:solidFill>
              </a:rPr>
              <a:t>i//</a:t>
            </a:r>
            <a:r>
              <a:rPr lang="en-GB" altLang="en-US" sz="1800" dirty="0">
                <a:solidFill>
                  <a:srgbClr val="000066"/>
                </a:solidFill>
              </a:rPr>
              <a:t>, P</a:t>
            </a:r>
            <a:r>
              <a:rPr lang="en-GB" altLang="en-US" sz="1800" baseline="-25000" dirty="0">
                <a:solidFill>
                  <a:srgbClr val="000066"/>
                </a:solidFill>
              </a:rPr>
              <a:t>i</a:t>
            </a:r>
            <a:r>
              <a:rPr lang="en-GB" altLang="en-US" sz="1800" baseline="-25000" dirty="0">
                <a:solidFill>
                  <a:srgbClr val="000066"/>
                </a:solidFill>
                <a:sym typeface="Symbol" pitchFamily="18" charset="2"/>
              </a:rPr>
              <a:t></a:t>
            </a:r>
            <a:r>
              <a:rPr lang="en-GB" altLang="en-US" sz="1800" dirty="0">
                <a:solidFill>
                  <a:srgbClr val="000066"/>
                </a:solidFill>
                <a:sym typeface="Symbol" pitchFamily="18" charset="2"/>
              </a:rPr>
              <a:t>, V</a:t>
            </a:r>
            <a:r>
              <a:rPr lang="en-GB" altLang="en-US" sz="1800" baseline="-25000" dirty="0">
                <a:solidFill>
                  <a:srgbClr val="000066"/>
                </a:solidFill>
                <a:sym typeface="Symbol" pitchFamily="18" charset="2"/>
              </a:rPr>
              <a:t>i//</a:t>
            </a:r>
            <a:r>
              <a:rPr lang="en-GB" altLang="en-US" sz="1800" dirty="0">
                <a:solidFill>
                  <a:srgbClr val="000066"/>
                </a:solidFill>
              </a:rPr>
              <a:t>, trapped n</a:t>
            </a:r>
            <a:r>
              <a:rPr lang="en-GB" altLang="en-US" sz="1800" baseline="-25000" dirty="0">
                <a:solidFill>
                  <a:srgbClr val="000066"/>
                </a:solidFill>
              </a:rPr>
              <a:t>e</a:t>
            </a:r>
            <a:r>
              <a:rPr lang="en-GB" altLang="en-US" sz="1800" dirty="0">
                <a:solidFill>
                  <a:srgbClr val="000066"/>
                </a:solidFill>
              </a:rPr>
              <a:t> and </a:t>
            </a:r>
            <a:r>
              <a:rPr lang="en-GB" altLang="en-US" sz="1800" dirty="0" err="1">
                <a:solidFill>
                  <a:srgbClr val="000066"/>
                </a:solidFill>
              </a:rPr>
              <a:t>P</a:t>
            </a:r>
            <a:r>
              <a:rPr lang="en-GB" altLang="en-US" sz="1800" baseline="-25000" dirty="0" err="1">
                <a:solidFill>
                  <a:srgbClr val="000066"/>
                </a:solidFill>
              </a:rPr>
              <a:t>e</a:t>
            </a:r>
            <a:r>
              <a:rPr lang="en-GB" altLang="en-US" sz="1800" dirty="0">
                <a:solidFill>
                  <a:srgbClr val="000066"/>
                </a:solidFill>
              </a:rPr>
              <a:t>, passing n</a:t>
            </a:r>
            <a:r>
              <a:rPr lang="en-GB" altLang="en-US" sz="1800" baseline="-25000" dirty="0">
                <a:solidFill>
                  <a:srgbClr val="000066"/>
                </a:solidFill>
              </a:rPr>
              <a:t>e</a:t>
            </a:r>
            <a:r>
              <a:rPr lang="en-GB" altLang="en-US" sz="1800" dirty="0">
                <a:solidFill>
                  <a:srgbClr val="000066"/>
                </a:solidFill>
              </a:rPr>
              <a:t>, A</a:t>
            </a:r>
            <a:r>
              <a:rPr lang="en-GB" altLang="en-US" sz="1800" baseline="-25000" dirty="0">
                <a:solidFill>
                  <a:srgbClr val="000066"/>
                </a:solidFill>
              </a:rPr>
              <a:t>//</a:t>
            </a:r>
            <a:r>
              <a:rPr lang="en-GB" altLang="en-US" sz="1800" dirty="0">
                <a:solidFill>
                  <a:srgbClr val="000066"/>
                </a:solidFill>
              </a:rPr>
              <a:t>, etc., </a:t>
            </a:r>
            <a:r>
              <a:rPr lang="en-GB" altLang="en-US" sz="1800" dirty="0" err="1">
                <a:solidFill>
                  <a:srgbClr val="000066"/>
                </a:solidFill>
              </a:rPr>
              <a:t>quasineutrality</a:t>
            </a:r>
            <a:r>
              <a:rPr lang="en-GB" altLang="en-US" sz="1800" dirty="0">
                <a:solidFill>
                  <a:srgbClr val="000066"/>
                </a:solidFill>
              </a:rPr>
              <a:t> condition + 3D ballooning GKS code</a:t>
            </a:r>
            <a:endParaRPr lang="en-GB" altLang="en-US" sz="16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1800" dirty="0"/>
              <a:t> </a:t>
            </a:r>
            <a:r>
              <a:rPr lang="en-GB" altLang="en-US" sz="1800" dirty="0">
                <a:solidFill>
                  <a:srgbClr val="000066"/>
                </a:solidFill>
              </a:rPr>
              <a:t>mixing length estimation of transport coefficients</a:t>
            </a:r>
            <a:r>
              <a:rPr lang="en-GB" altLang="en-US" sz="1800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dirty="0">
                <a:solidFill>
                  <a:srgbClr val="990033"/>
                </a:solidFill>
                <a:sym typeface="Symbol" pitchFamily="18" charset="2"/>
              </a:rPr>
              <a:t>  1.5(</a:t>
            </a:r>
            <a:r>
              <a:rPr lang="en-GB" altLang="en-US" sz="2000" baseline="-25000" dirty="0">
                <a:solidFill>
                  <a:srgbClr val="990033"/>
                </a:solidFill>
                <a:sym typeface="Symbol" pitchFamily="18" charset="2"/>
              </a:rPr>
              <a:t>net </a:t>
            </a:r>
            <a:r>
              <a:rPr lang="en-GB" altLang="en-US" sz="2000" dirty="0">
                <a:solidFill>
                  <a:srgbClr val="990033"/>
                </a:solidFill>
                <a:sym typeface="Symbol" pitchFamily="18" charset="2"/>
              </a:rPr>
              <a:t>/ k</a:t>
            </a:r>
            <a:r>
              <a:rPr lang="en-GB" altLang="en-US" sz="2000" baseline="-25000" dirty="0">
                <a:solidFill>
                  <a:srgbClr val="990033"/>
                </a:solidFill>
                <a:sym typeface="Symbol" pitchFamily="18" charset="2"/>
              </a:rPr>
              <a:t>xM</a:t>
            </a:r>
            <a:r>
              <a:rPr lang="en-GB" altLang="en-US" sz="2000" baseline="30000" dirty="0">
                <a:solidFill>
                  <a:srgbClr val="990033"/>
                </a:solidFill>
                <a:sym typeface="Symbol" pitchFamily="18" charset="2"/>
              </a:rPr>
              <a:t>2</a:t>
            </a:r>
            <a:r>
              <a:rPr lang="en-GB" altLang="en-US" sz="2000" dirty="0">
                <a:solidFill>
                  <a:srgbClr val="990033"/>
                </a:solidFill>
                <a:sym typeface="Symbol" pitchFamily="18" charset="2"/>
              </a:rPr>
              <a:t>)  </a:t>
            </a:r>
            <a:r>
              <a:rPr lang="en-GB" altLang="en-US" sz="2000" baseline="-25000" dirty="0">
                <a:solidFill>
                  <a:srgbClr val="990033"/>
                </a:solidFill>
                <a:sym typeface="Symbol" pitchFamily="18" charset="2"/>
              </a:rPr>
              <a:t>d</a:t>
            </a:r>
            <a:r>
              <a:rPr lang="en-GB" altLang="en-US" sz="2000" dirty="0">
                <a:solidFill>
                  <a:srgbClr val="990033"/>
                </a:solidFill>
                <a:sym typeface="Symbol" pitchFamily="18" charset="2"/>
              </a:rPr>
              <a:t> / (</a:t>
            </a:r>
            <a:r>
              <a:rPr lang="en-GB" altLang="en-US" sz="2000" baseline="30000" dirty="0">
                <a:solidFill>
                  <a:srgbClr val="990033"/>
                </a:solidFill>
                <a:sym typeface="Symbol" pitchFamily="18" charset="2"/>
              </a:rPr>
              <a:t>2 </a:t>
            </a:r>
            <a:r>
              <a:rPr lang="en-GB" altLang="en-US" sz="2000" dirty="0">
                <a:solidFill>
                  <a:srgbClr val="990033"/>
                </a:solidFill>
                <a:sym typeface="Symbol" pitchFamily="18" charset="2"/>
              </a:rPr>
              <a:t>+ </a:t>
            </a:r>
            <a:r>
              <a:rPr lang="en-GB" altLang="en-US" sz="2000" baseline="30000" dirty="0">
                <a:solidFill>
                  <a:srgbClr val="990033"/>
                </a:solidFill>
                <a:sym typeface="Symbol" pitchFamily="18" charset="2"/>
              </a:rPr>
              <a:t>2</a:t>
            </a:r>
            <a:r>
              <a:rPr lang="en-GB" altLang="en-US" sz="2000" dirty="0">
                <a:solidFill>
                  <a:srgbClr val="990033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1800" dirty="0">
                <a:solidFill>
                  <a:srgbClr val="000066"/>
                </a:solidFill>
              </a:rPr>
              <a:t> ITG, TEM and ETG turbulence, 10 modes in </a:t>
            </a:r>
            <a:r>
              <a:rPr lang="en-GB" altLang="en-US" sz="1800" i="1" dirty="0">
                <a:solidFill>
                  <a:srgbClr val="000066"/>
                </a:solidFill>
              </a:rPr>
              <a:t>k</a:t>
            </a:r>
            <a:r>
              <a:rPr lang="en-GB" altLang="en-US" sz="1800" dirty="0">
                <a:solidFill>
                  <a:srgbClr val="000066"/>
                </a:solidFill>
              </a:rPr>
              <a:t>-spectrum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1800" dirty="0">
                <a:solidFill>
                  <a:srgbClr val="000066"/>
                </a:solidFill>
              </a:rPr>
              <a:t> dependencies: critical gradient, </a:t>
            </a:r>
            <a:r>
              <a:rPr lang="en-GB" altLang="en-US" sz="1800" dirty="0" err="1">
                <a:solidFill>
                  <a:srgbClr val="000066"/>
                </a:solidFill>
              </a:rPr>
              <a:t>T</a:t>
            </a:r>
            <a:r>
              <a:rPr lang="en-GB" altLang="en-US" sz="1800" baseline="-25000" dirty="0" err="1">
                <a:solidFill>
                  <a:srgbClr val="000066"/>
                </a:solidFill>
              </a:rPr>
              <a:t>i</a:t>
            </a:r>
            <a:r>
              <a:rPr lang="en-GB" altLang="en-US" sz="1800" dirty="0">
                <a:solidFill>
                  <a:srgbClr val="000066"/>
                </a:solidFill>
              </a:rPr>
              <a:t>/</a:t>
            </a:r>
            <a:r>
              <a:rPr lang="en-GB" altLang="en-US" sz="1800" dirty="0" err="1">
                <a:solidFill>
                  <a:srgbClr val="000066"/>
                </a:solidFill>
              </a:rPr>
              <a:t>T</a:t>
            </a:r>
            <a:r>
              <a:rPr lang="en-GB" altLang="en-US" sz="1800" baseline="-25000" dirty="0" err="1">
                <a:solidFill>
                  <a:srgbClr val="000066"/>
                </a:solidFill>
              </a:rPr>
              <a:t>e</a:t>
            </a:r>
            <a:r>
              <a:rPr lang="en-GB" altLang="en-US" sz="1800" dirty="0">
                <a:solidFill>
                  <a:srgbClr val="000066"/>
                </a:solidFill>
              </a:rPr>
              <a:t>, </a:t>
            </a:r>
            <a:r>
              <a:rPr lang="en-GB" altLang="en-US" sz="1800" dirty="0" err="1">
                <a:solidFill>
                  <a:srgbClr val="000066"/>
                </a:solidFill>
              </a:rPr>
              <a:t>L</a:t>
            </a:r>
            <a:r>
              <a:rPr lang="en-GB" altLang="en-US" sz="1800" baseline="-25000" dirty="0" err="1">
                <a:solidFill>
                  <a:srgbClr val="000066"/>
                </a:solidFill>
              </a:rPr>
              <a:t>Ti</a:t>
            </a:r>
            <a:r>
              <a:rPr lang="en-GB" altLang="en-US" sz="1800" dirty="0">
                <a:solidFill>
                  <a:srgbClr val="000066"/>
                </a:solidFill>
              </a:rPr>
              <a:t>, </a:t>
            </a:r>
            <a:r>
              <a:rPr lang="en-GB" altLang="en-US" sz="1800" dirty="0" err="1">
                <a:solidFill>
                  <a:srgbClr val="000066"/>
                </a:solidFill>
              </a:rPr>
              <a:t>L</a:t>
            </a:r>
            <a:r>
              <a:rPr lang="en-GB" altLang="en-US" sz="1800" baseline="-25000" dirty="0" err="1">
                <a:solidFill>
                  <a:srgbClr val="000066"/>
                </a:solidFill>
              </a:rPr>
              <a:t>Te</a:t>
            </a:r>
            <a:r>
              <a:rPr lang="en-GB" altLang="en-US" sz="1800" dirty="0">
                <a:solidFill>
                  <a:srgbClr val="000066"/>
                </a:solidFill>
              </a:rPr>
              <a:t>, L</a:t>
            </a:r>
            <a:r>
              <a:rPr lang="en-GB" altLang="en-US" sz="1800" baseline="-25000" dirty="0">
                <a:solidFill>
                  <a:srgbClr val="000066"/>
                </a:solidFill>
              </a:rPr>
              <a:t>n</a:t>
            </a:r>
            <a:r>
              <a:rPr lang="en-GB" altLang="en-US" sz="1800" dirty="0">
                <a:solidFill>
                  <a:srgbClr val="000066"/>
                </a:solidFill>
              </a:rPr>
              <a:t>, q</a:t>
            </a:r>
            <a:endParaRPr lang="en-GB" altLang="en-US" sz="18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1800" dirty="0"/>
              <a:t> implementation</a:t>
            </a:r>
            <a:r>
              <a:rPr lang="en-GB" altLang="en-US" sz="1800" dirty="0">
                <a:solidFill>
                  <a:schemeClr val="accent2"/>
                </a:solidFill>
              </a:rPr>
              <a:t>: GLF23 coefficients computed self-consistently with </a:t>
            </a:r>
            <a:r>
              <a:rPr lang="en-GB" altLang="en-US" sz="1800" dirty="0" err="1">
                <a:solidFill>
                  <a:schemeClr val="accent2"/>
                </a:solidFill>
              </a:rPr>
              <a:t>Braginskii</a:t>
            </a:r>
            <a:r>
              <a:rPr lang="en-GB" altLang="en-US" sz="1800" dirty="0">
                <a:solidFill>
                  <a:schemeClr val="accent2"/>
                </a:solidFill>
              </a:rPr>
              <a:t> equations for averaged quantities in time dependent simulations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/>
              <a:t>computes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en-GB" altLang="en-US" sz="1800" baseline="-25000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GB" altLang="en-US" sz="1800" dirty="0">
                <a:solidFill>
                  <a:schemeClr val="accent2"/>
                </a:solidFill>
                <a:sym typeface="Symbol" pitchFamily="18" charset="2"/>
              </a:rPr>
              <a:t>, </a:t>
            </a:r>
            <a:r>
              <a:rPr lang="en-GB" altLang="en-US" sz="18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GB" altLang="en-US" sz="1800" dirty="0">
                <a:solidFill>
                  <a:schemeClr val="accent2"/>
                </a:solidFill>
                <a:sym typeface="Symbol" pitchFamily="18" charset="2"/>
              </a:rPr>
              <a:t>, 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D</a:t>
            </a:r>
            <a:r>
              <a:rPr lang="en-US" altLang="en-US" sz="1800" baseline="-250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, </a:t>
            </a:r>
            <a:r>
              <a:rPr lang="en-US" altLang="en-US" sz="1800" baseline="-250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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en-US" sz="1800" dirty="0">
                <a:cs typeface="Arial" charset="0"/>
                <a:sym typeface="Symbol" pitchFamily="18" charset="2"/>
              </a:rPr>
              <a:t>available in NTCC module library: </a:t>
            </a:r>
            <a:r>
              <a:rPr lang="en-US" altLang="en-US" sz="1600" dirty="0">
                <a:solidFill>
                  <a:srgbClr val="3333FF"/>
                </a:solidFill>
                <a:sym typeface="Symbol" pitchFamily="18" charset="2"/>
              </a:rPr>
              <a:t>http://w3.pppl.gov/rib/repositories/NTCC/catalog</a:t>
            </a:r>
            <a:r>
              <a:rPr lang="en-US" altLang="en-US" sz="1600" dirty="0" smtClean="0">
                <a:solidFill>
                  <a:srgbClr val="3333FF"/>
                </a:solidFill>
                <a:sym typeface="Symbol" pitchFamily="18" charset="2"/>
              </a:rPr>
              <a:t>/</a:t>
            </a:r>
            <a:endParaRPr lang="en-US" altLang="en-US" sz="1600" dirty="0">
              <a:solidFill>
                <a:srgbClr val="3333FF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04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457200"/>
          </a:xfrm>
        </p:spPr>
        <p:txBody>
          <a:bodyPr/>
          <a:lstStyle/>
          <a:p>
            <a:r>
              <a:rPr lang="en-US" sz="2400" b="0" dirty="0" smtClean="0"/>
              <a:t>Transport modules: Multi-Mode Model</a:t>
            </a:r>
            <a:endParaRPr lang="en-GB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045" y="1249693"/>
                <a:ext cx="8060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sym typeface="Symbol"/>
                      </a:rPr>
                      <m:t>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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𝑐𝑒𝑛𝑡𝑟𝑒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+ 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sym typeface="Symbol"/>
                      </a:rPr>
                      <m:t>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  <m:t>𝑔𝑟𝑎𝑑𝑖𝑒𝑛𝑡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  <m:t>𝑟𝑒𝑔𝑖𝑜𝑛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+ (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𝑒𝑑𝑔𝑒</m:t>
                    </m:r>
                    <m:r>
                      <a:rPr lang="en-US" sz="2400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GB" sz="2400" dirty="0" smtClean="0"/>
                  <a:t> + </a:t>
                </a:r>
                <a:r>
                  <a:rPr lang="en-GB" sz="2400" dirty="0" smtClean="0">
                    <a:sym typeface="Symbol"/>
                  </a:rPr>
                  <a:t></a:t>
                </a:r>
                <a:r>
                  <a:rPr lang="en-GB" sz="2400" baseline="-25000" dirty="0" err="1" smtClean="0">
                    <a:sym typeface="Symbol"/>
                  </a:rPr>
                  <a:t>neocl</a:t>
                </a:r>
                <a:r>
                  <a:rPr lang="en-GB" sz="2400" baseline="-25000" dirty="0" smtClean="0">
                    <a:sym typeface="Symbol"/>
                  </a:rPr>
                  <a:t>.</a:t>
                </a:r>
                <a:endParaRPr lang="en-GB" sz="2400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45" y="1249693"/>
                <a:ext cx="806095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1" t="-1315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65311" y="699975"/>
            <a:ext cx="4106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000" dirty="0"/>
              <a:t>[</a:t>
            </a:r>
            <a:r>
              <a:rPr lang="en-GB" altLang="en-US" sz="2000" i="1" dirty="0"/>
              <a:t>G Bateman et al Phys. Plasmas 1998</a:t>
            </a:r>
            <a:r>
              <a:rPr lang="en-GB" altLang="en-US" sz="2000" dirty="0"/>
              <a:t>]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76729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Ballooning Model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6437" y="171653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Weiland</a:t>
            </a:r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Horton ETG model</a:t>
            </a:r>
            <a:endParaRPr lang="en-GB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8544" y="1685996"/>
            <a:ext cx="17281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RBM, DRIBM by T.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Rafiq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(L-mode)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736" y="1716539"/>
            <a:ext cx="15841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NCLASS</a:t>
            </a:r>
          </a:p>
          <a:p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paleoclassical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2609610"/>
            <a:ext cx="859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implementation: various components can be switched on/off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- Detailed output: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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e, , D for all models, growth rates for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Weiland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and DRIBM)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5" y="3830012"/>
            <a:ext cx="354439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48" y="3767444"/>
            <a:ext cx="3555636" cy="30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03468" y="345236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Rafiq</a:t>
            </a:r>
            <a:r>
              <a:rPr lang="en-US" dirty="0" smtClean="0"/>
              <a:t> et al, submitted to </a:t>
            </a:r>
            <a:r>
              <a:rPr lang="en-US" dirty="0" err="1" smtClean="0"/>
              <a:t>PoP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3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Momentum transport</a:t>
            </a:r>
            <a:endParaRPr lang="en-GB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32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8918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33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5500"/>
            <a:ext cx="8830061" cy="46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Momentum transport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8119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Modelling </a:t>
            </a:r>
            <a:r>
              <a:rPr lang="en-US" sz="2800" b="0" dirty="0"/>
              <a:t>of </a:t>
            </a:r>
            <a:r>
              <a:rPr lang="en-US" sz="2800" b="0" dirty="0" smtClean="0"/>
              <a:t>trace </a:t>
            </a:r>
            <a:r>
              <a:rPr lang="en-US" sz="2800" b="0" dirty="0"/>
              <a:t>species</a:t>
            </a:r>
            <a:endParaRPr lang="en-GB" sz="28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78" y="877329"/>
            <a:ext cx="3674109" cy="58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306896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 61097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14908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 61138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6261" y="60212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Evolution of trace tritium density after the short tritium gas puff [Voitsekhovitch et al, </a:t>
            </a:r>
            <a:r>
              <a:rPr lang="en-US" i="1" dirty="0" err="1" smtClean="0"/>
              <a:t>PoP</a:t>
            </a:r>
            <a:r>
              <a:rPr lang="en-US" i="1" dirty="0" smtClean="0"/>
              <a:t> 2005]</a:t>
            </a:r>
            <a:endParaRPr lang="en-GB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470" y="153666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Here S includes </a:t>
            </a:r>
            <a:r>
              <a:rPr lang="en-GB" dirty="0" smtClean="0">
                <a:solidFill>
                  <a:schemeClr val="tx2"/>
                </a:solidFill>
              </a:rPr>
              <a:t>beam fuelling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smtClean="0">
                <a:solidFill>
                  <a:schemeClr val="tx2"/>
                </a:solidFill>
              </a:rPr>
              <a:t>gas flow </a:t>
            </a:r>
            <a:r>
              <a:rPr lang="en-GB" dirty="0">
                <a:solidFill>
                  <a:schemeClr val="tx2"/>
                </a:solidFill>
              </a:rPr>
              <a:t>and recycling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3027" y="908720"/>
                <a:ext cx="219468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2400" dirty="0" smtClean="0"/>
                  <a:t> = S – div(</a:t>
                </a:r>
                <a:r>
                  <a:rPr lang="en-GB" sz="2400" dirty="0" smtClean="0">
                    <a:sym typeface="Symbol"/>
                  </a:rPr>
                  <a:t>)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27" y="908720"/>
                <a:ext cx="2194680" cy="624273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4809" y="2292471"/>
                <a:ext cx="3813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/>
                      </a:rPr>
                      <m:t></m:t>
                    </m:r>
                  </m:oMath>
                </a14:m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* ( - Lf *grad(n) + n 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 (1)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09" y="2292471"/>
                <a:ext cx="381386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061" r="-799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158623" y="2715567"/>
            <a:ext cx="63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261" y="3038079"/>
                <a:ext cx="39709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/>
                      </a:rPr>
                      <m:t></m:t>
                    </m:r>
                  </m:oMath>
                </a14:m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-D *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grad(n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           (2)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1" y="3038079"/>
                <a:ext cx="397095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3470" y="3640955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V </a:t>
            </a:r>
            <a:r>
              <a:rPr lang="en-GB" dirty="0">
                <a:solidFill>
                  <a:schemeClr val="tx2"/>
                </a:solidFill>
              </a:rPr>
              <a:t>is the non diffusive radial </a:t>
            </a:r>
            <a:r>
              <a:rPr lang="en-GB" dirty="0" smtClean="0">
                <a:solidFill>
                  <a:schemeClr val="tx2"/>
                </a:solidFill>
              </a:rPr>
              <a:t>velocity, </a:t>
            </a:r>
            <a:r>
              <a:rPr lang="en-GB" dirty="0">
                <a:solidFill>
                  <a:schemeClr val="tx2"/>
                </a:solidFill>
              </a:rPr>
              <a:t>Lf is the diffusive flow scale </a:t>
            </a:r>
            <a:r>
              <a:rPr lang="en-GB" dirty="0" smtClean="0">
                <a:solidFill>
                  <a:schemeClr val="tx2"/>
                </a:solidFill>
              </a:rPr>
              <a:t>length,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D </a:t>
            </a:r>
            <a:r>
              <a:rPr lang="en-GB" dirty="0">
                <a:solidFill>
                  <a:schemeClr val="tx2"/>
                </a:solidFill>
              </a:rPr>
              <a:t>is the specie diffusivity (</a:t>
            </a:r>
            <a:r>
              <a:rPr lang="en-GB" dirty="0" err="1">
                <a:solidFill>
                  <a:schemeClr val="tx2"/>
                </a:solidFill>
              </a:rPr>
              <a:t>Ufile</a:t>
            </a:r>
            <a:r>
              <a:rPr lang="en-GB" dirty="0">
                <a:solidFill>
                  <a:schemeClr val="tx2"/>
                </a:solidFill>
              </a:rPr>
              <a:t> input).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The </a:t>
            </a:r>
            <a:r>
              <a:rPr lang="en-GB" dirty="0">
                <a:solidFill>
                  <a:schemeClr val="tx2"/>
                </a:solidFill>
              </a:rPr>
              <a:t>following combinations are allowed: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V </a:t>
            </a:r>
            <a:r>
              <a:rPr lang="en-GB" dirty="0">
                <a:solidFill>
                  <a:schemeClr val="tx2"/>
                </a:solidFill>
              </a:rPr>
              <a:t>only -- </a:t>
            </a:r>
            <a:r>
              <a:rPr lang="en-GB" dirty="0" smtClean="0">
                <a:solidFill>
                  <a:schemeClr val="tx2"/>
                </a:solidFill>
              </a:rPr>
              <a:t>formula (2), </a:t>
            </a:r>
            <a:r>
              <a:rPr lang="en-GB" dirty="0">
                <a:solidFill>
                  <a:schemeClr val="tx2"/>
                </a:solidFill>
              </a:rPr>
              <a:t>assuming </a:t>
            </a:r>
            <a:r>
              <a:rPr lang="en-GB" dirty="0" smtClean="0">
                <a:solidFill>
                  <a:schemeClr val="tx2"/>
                </a:solidFill>
              </a:rPr>
              <a:t>D=0.0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 </a:t>
            </a:r>
            <a:r>
              <a:rPr lang="en-GB" dirty="0">
                <a:solidFill>
                  <a:schemeClr val="tx2"/>
                </a:solidFill>
              </a:rPr>
              <a:t>only -- </a:t>
            </a:r>
            <a:r>
              <a:rPr lang="en-GB" dirty="0" smtClean="0">
                <a:solidFill>
                  <a:schemeClr val="tx2"/>
                </a:solidFill>
              </a:rPr>
              <a:t>formula (2), </a:t>
            </a:r>
            <a:r>
              <a:rPr lang="en-GB" dirty="0">
                <a:solidFill>
                  <a:schemeClr val="tx2"/>
                </a:solidFill>
              </a:rPr>
              <a:t>assuming </a:t>
            </a:r>
            <a:r>
              <a:rPr lang="en-GB" dirty="0" smtClean="0">
                <a:solidFill>
                  <a:schemeClr val="tx2"/>
                </a:solidFill>
              </a:rPr>
              <a:t>V=0.0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 </a:t>
            </a:r>
            <a:r>
              <a:rPr lang="en-GB" dirty="0">
                <a:solidFill>
                  <a:schemeClr val="tx2"/>
                </a:solidFill>
              </a:rPr>
              <a:t>and </a:t>
            </a:r>
            <a:r>
              <a:rPr lang="en-GB" dirty="0" smtClean="0">
                <a:solidFill>
                  <a:schemeClr val="tx2"/>
                </a:solidFill>
              </a:rPr>
              <a:t>V </a:t>
            </a:r>
            <a:r>
              <a:rPr lang="en-GB" dirty="0">
                <a:solidFill>
                  <a:schemeClr val="tx2"/>
                </a:solidFill>
              </a:rPr>
              <a:t>-- </a:t>
            </a:r>
            <a:r>
              <a:rPr lang="en-GB" dirty="0" smtClean="0">
                <a:solidFill>
                  <a:schemeClr val="tx2"/>
                </a:solidFill>
              </a:rPr>
              <a:t>formula (2</a:t>
            </a:r>
            <a:r>
              <a:rPr lang="en-GB" dirty="0">
                <a:solidFill>
                  <a:schemeClr val="tx2"/>
                </a:solidFill>
              </a:rPr>
              <a:t>)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Lf </a:t>
            </a:r>
            <a:r>
              <a:rPr lang="en-GB" dirty="0">
                <a:solidFill>
                  <a:schemeClr val="tx2"/>
                </a:solidFill>
              </a:rPr>
              <a:t>and </a:t>
            </a:r>
            <a:r>
              <a:rPr lang="en-GB" dirty="0" smtClean="0">
                <a:solidFill>
                  <a:schemeClr val="tx2"/>
                </a:solidFill>
              </a:rPr>
              <a:t>V -- </a:t>
            </a:r>
            <a:r>
              <a:rPr lang="en-GB" dirty="0">
                <a:solidFill>
                  <a:schemeClr val="tx2"/>
                </a:solidFill>
              </a:rPr>
              <a:t>formula </a:t>
            </a:r>
            <a:r>
              <a:rPr lang="en-GB" dirty="0" smtClean="0">
                <a:solidFill>
                  <a:schemeClr val="tx2"/>
                </a:solidFill>
              </a:rPr>
              <a:t>(1)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21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6267101"/>
            <a:ext cx="54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S. Kay, JET-PPPL remote meeting 20/09/2013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0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8" y="116632"/>
            <a:ext cx="5050904" cy="457200"/>
          </a:xfrm>
        </p:spPr>
        <p:txBody>
          <a:bodyPr/>
          <a:lstStyle/>
          <a:p>
            <a:r>
              <a:rPr lang="en-US" sz="2400" dirty="0" smtClean="0"/>
              <a:t>Areas  of  developments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8" y="730149"/>
            <a:ext cx="8490228" cy="583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6380366"/>
            <a:ext cx="541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S. Kay, JET-PPPL remote meeting 20/09/2013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Equilibrium (see also talk by Hyun-Tae Kim)</a:t>
            </a:r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Diagnostics simulations and 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ata consistency: will be addressed later on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600" dirty="0" err="1"/>
              <a:t>Poloidal</a:t>
            </a:r>
            <a:r>
              <a:rPr lang="en-US" sz="2600" dirty="0"/>
              <a:t> field diffusion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Auxiliary heating</a:t>
            </a:r>
          </a:p>
          <a:p>
            <a:endParaRPr lang="en-US" sz="1000" dirty="0" smtClean="0"/>
          </a:p>
          <a:p>
            <a:r>
              <a:rPr lang="en-US" sz="2600" dirty="0" smtClean="0"/>
              <a:t>Edge particle source</a:t>
            </a:r>
          </a:p>
          <a:p>
            <a:endParaRPr lang="en-US" sz="1000" dirty="0" smtClean="0"/>
          </a:p>
          <a:p>
            <a:r>
              <a:rPr lang="en-US" sz="2600" dirty="0"/>
              <a:t>MHD: </a:t>
            </a:r>
            <a:r>
              <a:rPr lang="en-US" sz="2600" dirty="0" err="1" smtClean="0"/>
              <a:t>sawtooth</a:t>
            </a:r>
            <a:r>
              <a:rPr lang="en-US" sz="2600" dirty="0" smtClean="0"/>
              <a:t> model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2600" dirty="0" smtClean="0"/>
              <a:t>Predictive TRANSP</a:t>
            </a:r>
            <a:endParaRPr lang="en-GB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8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Grad-</a:t>
            </a:r>
            <a:r>
              <a:rPr lang="en-US" sz="2800" b="0" dirty="0" err="1" smtClean="0"/>
              <a:t>Shafranov</a:t>
            </a:r>
            <a:r>
              <a:rPr lang="en-US" sz="2800" b="0" dirty="0" smtClean="0"/>
              <a:t> equation</a:t>
            </a:r>
            <a:endParaRPr lang="en-GB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64704"/>
            <a:ext cx="6624736" cy="11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2" y="2420888"/>
            <a:ext cx="7207324" cy="19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18626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9292" y="475901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No explicit time dependence: plasma is always in equilibrium, fast relaxation process with respect to transport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Coupled to time-dependent transport equations in predictive part of code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97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Equilibrium modules: VMEC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900" b="1" dirty="0" smtClean="0">
                <a:solidFill>
                  <a:schemeClr val="tx2"/>
                </a:solidFill>
              </a:rPr>
              <a:t>VMEC </a:t>
            </a:r>
            <a:r>
              <a:rPr lang="en-GB" sz="2900" b="1" dirty="0">
                <a:solidFill>
                  <a:schemeClr val="tx2"/>
                </a:solidFill>
              </a:rPr>
              <a:t>= </a:t>
            </a:r>
            <a:r>
              <a:rPr lang="en-GB" sz="2900" b="1" dirty="0" err="1">
                <a:solidFill>
                  <a:schemeClr val="tx2"/>
                </a:solidFill>
              </a:rPr>
              <a:t>Variational</a:t>
            </a:r>
            <a:r>
              <a:rPr lang="en-GB" sz="2900" b="1" dirty="0">
                <a:solidFill>
                  <a:schemeClr val="tx2"/>
                </a:solidFill>
              </a:rPr>
              <a:t> Moments Equilibrium </a:t>
            </a:r>
            <a:r>
              <a:rPr lang="en-GB" sz="2900" b="1" dirty="0" smtClean="0">
                <a:solidFill>
                  <a:schemeClr val="tx2"/>
                </a:solidFill>
              </a:rPr>
              <a:t>Code </a:t>
            </a:r>
            <a:r>
              <a:rPr lang="en-GB" sz="2900" dirty="0" smtClean="0"/>
              <a:t>(S. </a:t>
            </a:r>
            <a:r>
              <a:rPr lang="en-GB" sz="2900" dirty="0" err="1" smtClean="0"/>
              <a:t>Hirshman</a:t>
            </a:r>
            <a:r>
              <a:rPr lang="en-GB" sz="2900" dirty="0" smtClean="0"/>
              <a:t>, ORNL)</a:t>
            </a:r>
          </a:p>
          <a:p>
            <a:pPr marL="0" indent="0">
              <a:buNone/>
            </a:pPr>
            <a:r>
              <a:rPr lang="en-GB" sz="1600" dirty="0" smtClean="0"/>
              <a:t> </a:t>
            </a:r>
          </a:p>
          <a:p>
            <a:pPr>
              <a:buFontTx/>
              <a:buChar char="-"/>
            </a:pPr>
            <a:r>
              <a:rPr lang="en-GB" sz="2900" dirty="0" smtClean="0"/>
              <a:t>the </a:t>
            </a:r>
            <a:r>
              <a:rPr lang="en-GB" sz="2900" dirty="0"/>
              <a:t>full </a:t>
            </a:r>
            <a:r>
              <a:rPr lang="en-GB" sz="2900" dirty="0" smtClean="0"/>
              <a:t>3D MHD </a:t>
            </a:r>
            <a:r>
              <a:rPr lang="en-GB" sz="2900" dirty="0"/>
              <a:t>equilibrium equations for arbitrary </a:t>
            </a:r>
            <a:r>
              <a:rPr lang="en-GB" sz="2900" dirty="0" smtClean="0"/>
              <a:t>geometry</a:t>
            </a:r>
          </a:p>
          <a:p>
            <a:pPr marL="0" indent="0">
              <a:buNone/>
            </a:pPr>
            <a:r>
              <a:rPr lang="en-GB" sz="1400" dirty="0" smtClean="0"/>
              <a:t> </a:t>
            </a:r>
          </a:p>
          <a:p>
            <a:pPr>
              <a:buFontTx/>
              <a:buChar char="-"/>
            </a:pPr>
            <a:r>
              <a:rPr lang="en-GB" sz="2900" dirty="0" smtClean="0"/>
              <a:t>truncated </a:t>
            </a:r>
            <a:r>
              <a:rPr lang="en-GB" sz="2900" dirty="0"/>
              <a:t>to a </a:t>
            </a:r>
            <a:r>
              <a:rPr lang="en-GB" sz="2900" dirty="0" smtClean="0"/>
              <a:t>2D </a:t>
            </a:r>
            <a:r>
              <a:rPr lang="en-GB" sz="2900" dirty="0"/>
              <a:t>code suitable for </a:t>
            </a:r>
            <a:r>
              <a:rPr lang="en-GB" sz="2900" dirty="0" err="1"/>
              <a:t>modeling</a:t>
            </a:r>
            <a:r>
              <a:rPr lang="en-GB" sz="2900" dirty="0"/>
              <a:t> </a:t>
            </a:r>
            <a:r>
              <a:rPr lang="en-GB" sz="2900" dirty="0" err="1"/>
              <a:t>tokamak</a:t>
            </a:r>
            <a:r>
              <a:rPr lang="en-GB" sz="2900" dirty="0"/>
              <a:t> geometries of arbitrary moment and adapted it to </a:t>
            </a:r>
            <a:r>
              <a:rPr lang="en-GB" sz="2900" dirty="0" smtClean="0"/>
              <a:t>TRANSP: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700" dirty="0" smtClean="0"/>
              <a:t>1. fixed boundary: </a:t>
            </a:r>
            <a:r>
              <a:rPr lang="en-GB" sz="2700" dirty="0"/>
              <a:t>the plasma boundary prescribed by a set of Fourier coefficients in R and </a:t>
            </a:r>
            <a:r>
              <a:rPr lang="en-GB" sz="2700" dirty="0" smtClean="0"/>
              <a:t>Z</a:t>
            </a:r>
          </a:p>
          <a:p>
            <a:pPr marL="514350" indent="-514350">
              <a:buAutoNum type="arabicPeriod"/>
            </a:pPr>
            <a:endParaRPr lang="en-GB" sz="1600" dirty="0" smtClean="0"/>
          </a:p>
          <a:p>
            <a:pPr marL="0" indent="0">
              <a:buNone/>
            </a:pPr>
            <a:r>
              <a:rPr lang="en-GB" sz="2700" dirty="0"/>
              <a:t>2</a:t>
            </a:r>
            <a:r>
              <a:rPr lang="en-GB" sz="2700" dirty="0" smtClean="0"/>
              <a:t>. other input parameters: </a:t>
            </a:r>
            <a:endParaRPr lang="en-GB" sz="2700" i="1" dirty="0" smtClean="0"/>
          </a:p>
          <a:p>
            <a:pPr marL="0" indent="0">
              <a:buNone/>
            </a:pPr>
            <a:r>
              <a:rPr lang="en-GB" sz="2700" i="1" dirty="0">
                <a:solidFill>
                  <a:srgbClr val="006600"/>
                </a:solidFill>
              </a:rPr>
              <a:t>a</a:t>
            </a:r>
            <a:r>
              <a:rPr lang="en-GB" sz="2700" i="1" dirty="0" smtClean="0">
                <a:solidFill>
                  <a:srgbClr val="006600"/>
                </a:solidFill>
              </a:rPr>
              <a:t>) </a:t>
            </a:r>
            <a:r>
              <a:rPr lang="en-GB" sz="2700" i="1" dirty="0">
                <a:solidFill>
                  <a:srgbClr val="006600"/>
                </a:solidFill>
              </a:rPr>
              <a:t>enclosed </a:t>
            </a:r>
            <a:r>
              <a:rPr lang="en-GB" sz="2700" i="1" dirty="0" err="1">
                <a:solidFill>
                  <a:srgbClr val="006600"/>
                </a:solidFill>
              </a:rPr>
              <a:t>toroidal</a:t>
            </a:r>
            <a:r>
              <a:rPr lang="en-GB" sz="2700" i="1" dirty="0">
                <a:solidFill>
                  <a:srgbClr val="006600"/>
                </a:solidFill>
              </a:rPr>
              <a:t> flux </a:t>
            </a:r>
          </a:p>
          <a:p>
            <a:pPr marL="0" indent="0">
              <a:buNone/>
            </a:pPr>
            <a:r>
              <a:rPr lang="en-GB" sz="2700" i="1" dirty="0">
                <a:solidFill>
                  <a:srgbClr val="006600"/>
                </a:solidFill>
              </a:rPr>
              <a:t>b</a:t>
            </a:r>
            <a:r>
              <a:rPr lang="en-GB" sz="2700" i="1" dirty="0" smtClean="0">
                <a:solidFill>
                  <a:srgbClr val="006600"/>
                </a:solidFill>
              </a:rPr>
              <a:t>) </a:t>
            </a:r>
            <a:r>
              <a:rPr lang="en-GB" sz="2700" i="1" dirty="0">
                <a:solidFill>
                  <a:srgbClr val="006600"/>
                </a:solidFill>
              </a:rPr>
              <a:t>pressure </a:t>
            </a:r>
            <a:r>
              <a:rPr lang="en-GB" sz="2700" i="1" dirty="0" smtClean="0">
                <a:solidFill>
                  <a:srgbClr val="006600"/>
                </a:solidFill>
              </a:rPr>
              <a:t>profile </a:t>
            </a:r>
          </a:p>
          <a:p>
            <a:pPr marL="0" indent="0">
              <a:buNone/>
            </a:pPr>
            <a:r>
              <a:rPr lang="en-GB" sz="2700" i="1" dirty="0">
                <a:solidFill>
                  <a:srgbClr val="006600"/>
                </a:solidFill>
              </a:rPr>
              <a:t>c</a:t>
            </a:r>
            <a:r>
              <a:rPr lang="en-GB" sz="2700" i="1" dirty="0" smtClean="0">
                <a:solidFill>
                  <a:srgbClr val="006600"/>
                </a:solidFill>
              </a:rPr>
              <a:t>) profile </a:t>
            </a:r>
            <a:r>
              <a:rPr lang="en-GB" sz="2700" i="1" dirty="0" smtClean="0">
                <a:solidFill>
                  <a:srgbClr val="006600"/>
                </a:solidFill>
                <a:sym typeface="Symbol"/>
              </a:rPr>
              <a:t> = ∂/∂</a:t>
            </a:r>
            <a:r>
              <a:rPr lang="en-GB" sz="2700" i="1" dirty="0" smtClean="0">
                <a:solidFill>
                  <a:srgbClr val="006600"/>
                </a:solidFill>
              </a:rPr>
              <a:t> </a:t>
            </a:r>
          </a:p>
          <a:p>
            <a:pPr marL="0" indent="0">
              <a:buNone/>
            </a:pPr>
            <a:endParaRPr lang="en-GB" sz="1600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GB" sz="2700" dirty="0" smtClean="0"/>
              <a:t>3. can </a:t>
            </a:r>
            <a:r>
              <a:rPr lang="en-GB" sz="2700" dirty="0"/>
              <a:t>handle pressure anisotropies IN PRINCIPLE. </a:t>
            </a:r>
            <a:r>
              <a:rPr lang="en-GB" sz="2700" dirty="0" smtClean="0"/>
              <a:t>The </a:t>
            </a:r>
            <a:r>
              <a:rPr lang="en-GB" sz="2700" dirty="0"/>
              <a:t>version currently in TRANSP, however, is purely </a:t>
            </a:r>
            <a:r>
              <a:rPr lang="en-GB" sz="2700" dirty="0" smtClean="0"/>
              <a:t>isotropic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/>
              <a:t>4</a:t>
            </a:r>
            <a:r>
              <a:rPr lang="en-GB" sz="2700" dirty="0" smtClean="0"/>
              <a:t>. </a:t>
            </a:r>
            <a:r>
              <a:rPr lang="en-GB" sz="2700" dirty="0" smtClean="0">
                <a:sym typeface="Symbol"/>
              </a:rPr>
              <a:t></a:t>
            </a:r>
            <a:r>
              <a:rPr lang="en-GB" sz="2700" baseline="-25000" dirty="0" smtClean="0"/>
              <a:t>tot</a:t>
            </a:r>
            <a:r>
              <a:rPr lang="en-GB" sz="2700" dirty="0" smtClean="0"/>
              <a:t> </a:t>
            </a:r>
            <a:r>
              <a:rPr lang="en-GB" sz="2700" dirty="0"/>
              <a:t>is used as an initial guess in arriving at a solution that conserves </a:t>
            </a:r>
            <a:r>
              <a:rPr lang="en-GB" sz="2700" dirty="0" err="1"/>
              <a:t>Ip</a:t>
            </a:r>
            <a:r>
              <a:rPr lang="en-GB" sz="2700" dirty="0"/>
              <a:t>, by varying </a:t>
            </a:r>
            <a:r>
              <a:rPr lang="en-GB" sz="2700" dirty="0">
                <a:sym typeface="Symbol"/>
              </a:rPr>
              <a:t></a:t>
            </a:r>
            <a:r>
              <a:rPr lang="en-GB" sz="2700" baseline="-25000" dirty="0" smtClean="0"/>
              <a:t>tot</a:t>
            </a:r>
            <a:endParaRPr lang="en-GB" sz="26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References:</a:t>
            </a:r>
          </a:p>
          <a:p>
            <a:pPr marL="0" indent="0">
              <a:buNone/>
            </a:pPr>
            <a:r>
              <a:rPr lang="en-GB" sz="2000" dirty="0" err="1" smtClean="0"/>
              <a:t>S.P.Hirshman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err="1"/>
              <a:t>J.C.Whitson</a:t>
            </a:r>
            <a:r>
              <a:rPr lang="en-GB" sz="2000" dirty="0"/>
              <a:t>, PHYS.FLUIDS 26, 3553 (1983). </a:t>
            </a:r>
          </a:p>
          <a:p>
            <a:pPr marL="0" indent="0">
              <a:buNone/>
            </a:pPr>
            <a:r>
              <a:rPr lang="en-GB" sz="2000" dirty="0" err="1" smtClean="0"/>
              <a:t>S.P.Hirshman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err="1"/>
              <a:t>H.K.Meier</a:t>
            </a:r>
            <a:r>
              <a:rPr lang="en-GB" sz="2000" dirty="0"/>
              <a:t>, PHYS.FLUIDS 28, 1387 (1985). </a:t>
            </a:r>
          </a:p>
          <a:p>
            <a:pPr marL="0" indent="0">
              <a:buNone/>
            </a:pPr>
            <a:r>
              <a:rPr lang="en-GB" sz="2000" dirty="0" err="1" smtClean="0"/>
              <a:t>S.P.Hirshman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err="1"/>
              <a:t>D.K.Lee</a:t>
            </a:r>
            <a:r>
              <a:rPr lang="en-GB" sz="2000" dirty="0"/>
              <a:t>, COMP.PHYS.COMM. 39, 161 (1986). </a:t>
            </a:r>
            <a:endParaRPr lang="en-GB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2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MHD </a:t>
            </a:r>
            <a:r>
              <a:rPr lang="en-GB" dirty="0"/>
              <a:t>equilibrium code used in the Corsica transport code (</a:t>
            </a:r>
            <a:r>
              <a:rPr lang="en-GB" dirty="0" smtClean="0"/>
              <a:t>LLNL)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Fixed </a:t>
            </a:r>
            <a:r>
              <a:rPr lang="en-GB" dirty="0"/>
              <a:t>boundary solution using the pressure and q profiles as </a:t>
            </a:r>
            <a:r>
              <a:rPr lang="en-GB" dirty="0" smtClean="0"/>
              <a:t>input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The </a:t>
            </a:r>
            <a:r>
              <a:rPr lang="en-GB" dirty="0"/>
              <a:t>vacuum R*</a:t>
            </a:r>
            <a:r>
              <a:rPr lang="en-GB" dirty="0" err="1"/>
              <a:t>Btor</a:t>
            </a:r>
            <a:r>
              <a:rPr lang="en-GB" dirty="0"/>
              <a:t> is used as a boundary </a:t>
            </a:r>
            <a:r>
              <a:rPr lang="en-GB" dirty="0" smtClean="0"/>
              <a:t>condition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After the initial </a:t>
            </a:r>
            <a:r>
              <a:rPr lang="en-GB" dirty="0" err="1"/>
              <a:t>startup</a:t>
            </a:r>
            <a:r>
              <a:rPr lang="en-GB" dirty="0"/>
              <a:t>, TEQ is called in a loop which adjusts the q profile near the edge region in order to match to the total plasma </a:t>
            </a:r>
            <a:r>
              <a:rPr lang="en-GB" dirty="0" smtClean="0"/>
              <a:t>current</a:t>
            </a:r>
          </a:p>
          <a:p>
            <a:endParaRPr lang="en-GB" dirty="0"/>
          </a:p>
          <a:p>
            <a:r>
              <a:rPr lang="en-US" dirty="0" smtClean="0"/>
              <a:t>Radial grid: uniform or stretched near the axis or the 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Equilibrium modules: TEQ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15241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4572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Equilibrium (see also talk by Hyun-Tae Kim)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Diagnostics simulations and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ata consistency: will be addressed later on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600" dirty="0" err="1" smtClean="0"/>
              <a:t>Poloidal</a:t>
            </a:r>
            <a:r>
              <a:rPr lang="en-US" sz="2600" dirty="0" smtClean="0"/>
              <a:t> field diffusion</a:t>
            </a:r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Auxiliary heating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Edge particle source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MHD: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sawtooth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model</a:t>
            </a:r>
          </a:p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Predictive TRANSP</a:t>
            </a:r>
            <a:endParaRPr lang="en-GB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43800" cy="457200"/>
          </a:xfrm>
        </p:spPr>
        <p:txBody>
          <a:bodyPr/>
          <a:lstStyle/>
          <a:p>
            <a:r>
              <a:rPr lang="en-US" sz="2800" b="0" dirty="0" smtClean="0"/>
              <a:t>Options for current profile evolution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Prescribed q-profile, q(time, 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 smtClean="0"/>
              <a:t>Evolve </a:t>
            </a:r>
            <a:r>
              <a:rPr lang="en-GB" dirty="0"/>
              <a:t>the q profile using input data: </a:t>
            </a:r>
            <a:r>
              <a:rPr lang="en-GB" dirty="0" err="1" smtClean="0"/>
              <a:t>Bpol</a:t>
            </a:r>
            <a:r>
              <a:rPr lang="en-GB" dirty="0" smtClean="0"/>
              <a:t>/</a:t>
            </a:r>
            <a:r>
              <a:rPr lang="en-GB" dirty="0" err="1" smtClean="0"/>
              <a:t>Btor</a:t>
            </a:r>
            <a:r>
              <a:rPr lang="en-GB" dirty="0" smtClean="0"/>
              <a:t> </a:t>
            </a:r>
            <a:r>
              <a:rPr lang="en-GB" dirty="0"/>
              <a:t>vs (</a:t>
            </a:r>
            <a:r>
              <a:rPr lang="en-GB" dirty="0" err="1"/>
              <a:t>R,t</a:t>
            </a:r>
            <a:r>
              <a:rPr lang="en-GB" dirty="0"/>
              <a:t>) or </a:t>
            </a:r>
            <a:r>
              <a:rPr lang="en-GB" dirty="0" smtClean="0">
                <a:sym typeface="Symbol"/>
              </a:rPr>
              <a:t></a:t>
            </a:r>
            <a:r>
              <a:rPr lang="en-GB" dirty="0" smtClean="0"/>
              <a:t> </a:t>
            </a:r>
            <a:r>
              <a:rPr lang="en-GB" dirty="0"/>
              <a:t>vs (</a:t>
            </a:r>
            <a:r>
              <a:rPr lang="en-GB" dirty="0" err="1"/>
              <a:t>R,t</a:t>
            </a:r>
            <a:r>
              <a:rPr lang="en-GB" dirty="0"/>
              <a:t>) where tan</a:t>
            </a:r>
            <a:r>
              <a:rPr lang="en-GB" dirty="0" smtClean="0"/>
              <a:t>(</a:t>
            </a:r>
            <a:r>
              <a:rPr lang="en-GB" dirty="0">
                <a:sym typeface="Symbol"/>
              </a:rPr>
              <a:t></a:t>
            </a:r>
            <a:r>
              <a:rPr lang="en-GB" dirty="0" smtClean="0"/>
              <a:t>)=</a:t>
            </a:r>
            <a:r>
              <a:rPr lang="en-GB" dirty="0" err="1" smtClean="0"/>
              <a:t>Bpol</a:t>
            </a:r>
            <a:r>
              <a:rPr lang="en-GB" dirty="0" smtClean="0"/>
              <a:t>/</a:t>
            </a:r>
            <a:r>
              <a:rPr lang="en-GB" dirty="0" err="1" smtClean="0"/>
              <a:t>Btor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000" i="1" dirty="0" err="1" smtClean="0">
                <a:solidFill>
                  <a:schemeClr val="tx2"/>
                </a:solidFill>
              </a:rPr>
              <a:t>Poloidal</a:t>
            </a:r>
            <a:r>
              <a:rPr lang="en-GB" sz="2000" i="1" dirty="0" smtClean="0">
                <a:solidFill>
                  <a:schemeClr val="tx2"/>
                </a:solidFill>
              </a:rPr>
              <a:t> field diffusion equation (PFDE) can be used to estimate </a:t>
            </a:r>
            <a:r>
              <a:rPr lang="en-GB" sz="2000" i="1" dirty="0">
                <a:solidFill>
                  <a:schemeClr val="tx2"/>
                </a:solidFill>
              </a:rPr>
              <a:t>the resistivity </a:t>
            </a:r>
            <a:r>
              <a:rPr lang="en-GB" sz="2000" i="1" dirty="0" smtClean="0">
                <a:solidFill>
                  <a:schemeClr val="tx2"/>
                </a:solidFill>
              </a:rPr>
              <a:t>profile in these two cases, </a:t>
            </a:r>
            <a:r>
              <a:rPr lang="en-GB" sz="2000" i="1" dirty="0">
                <a:solidFill>
                  <a:schemeClr val="tx2"/>
                </a:solidFill>
              </a:rPr>
              <a:t>but non-physical negative values of resistivity can come out (it depends on the quality of the q profile data, </a:t>
            </a:r>
            <a:r>
              <a:rPr lang="en-GB" sz="2000" i="1" dirty="0" err="1">
                <a:solidFill>
                  <a:schemeClr val="tx2"/>
                </a:solidFill>
              </a:rPr>
              <a:t>dq</a:t>
            </a:r>
            <a:r>
              <a:rPr lang="en-GB" sz="2000" i="1" dirty="0">
                <a:solidFill>
                  <a:schemeClr val="tx2"/>
                </a:solidFill>
              </a:rPr>
              <a:t>/</a:t>
            </a:r>
            <a:r>
              <a:rPr lang="en-GB" sz="2000" i="1" dirty="0" err="1">
                <a:solidFill>
                  <a:schemeClr val="tx2"/>
                </a:solidFill>
              </a:rPr>
              <a:t>dt</a:t>
            </a:r>
            <a:r>
              <a:rPr lang="en-GB" sz="2000" i="1" dirty="0">
                <a:solidFill>
                  <a:schemeClr val="tx2"/>
                </a:solidFill>
              </a:rPr>
              <a:t>, </a:t>
            </a:r>
            <a:r>
              <a:rPr lang="en-GB" sz="2000" i="1" dirty="0" err="1">
                <a:solidFill>
                  <a:schemeClr val="tx2"/>
                </a:solidFill>
              </a:rPr>
              <a:t>etc</a:t>
            </a:r>
            <a:r>
              <a:rPr lang="en-GB" sz="2000" i="1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US" dirty="0" smtClean="0"/>
              <a:t>Solve </a:t>
            </a:r>
            <a:r>
              <a:rPr lang="en-US" dirty="0" err="1" smtClean="0"/>
              <a:t>poloidal</a:t>
            </a:r>
            <a:r>
              <a:rPr lang="en-US" dirty="0" smtClean="0"/>
              <a:t> field diffusion equation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000" i="1" dirty="0" smtClean="0">
                <a:solidFill>
                  <a:schemeClr val="tx2"/>
                </a:solidFill>
              </a:rPr>
              <a:t>It </a:t>
            </a:r>
            <a:r>
              <a:rPr lang="en-GB" sz="2000" i="1" dirty="0">
                <a:solidFill>
                  <a:schemeClr val="tx2"/>
                </a:solidFill>
              </a:rPr>
              <a:t>is possible to switch back and forth amongst </a:t>
            </a:r>
            <a:r>
              <a:rPr lang="en-GB" sz="2000" i="1" dirty="0" smtClean="0">
                <a:solidFill>
                  <a:schemeClr val="tx2"/>
                </a:solidFill>
              </a:rPr>
              <a:t>these </a:t>
            </a:r>
            <a:r>
              <a:rPr lang="en-GB" sz="2000" i="1" dirty="0">
                <a:solidFill>
                  <a:schemeClr val="tx2"/>
                </a:solidFill>
              </a:rPr>
              <a:t>options </a:t>
            </a:r>
            <a:r>
              <a:rPr lang="en-GB" sz="2000" i="1" dirty="0" smtClean="0">
                <a:solidFill>
                  <a:schemeClr val="tx2"/>
                </a:solidFill>
              </a:rPr>
              <a:t>in </a:t>
            </a:r>
            <a:r>
              <a:rPr lang="en-GB" sz="2000" i="1" dirty="0">
                <a:solidFill>
                  <a:schemeClr val="tx2"/>
                </a:solidFill>
              </a:rPr>
              <a:t>the course of a run.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Irina Voitsekhovitch | TRANSP training session | JET, </a:t>
            </a:r>
            <a:r>
              <a:rPr lang="en-GB" dirty="0" err="1"/>
              <a:t>Culham</a:t>
            </a:r>
            <a:r>
              <a:rPr lang="en-GB" dirty="0"/>
              <a:t>, UK | 24.11.2014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3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2765</Words>
  <Application>Microsoft Office PowerPoint</Application>
  <PresentationFormat>On-screen Show (4:3)</PresentationFormat>
  <Paragraphs>382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TRANSP physics and application to JET plasmas</vt:lpstr>
      <vt:lpstr>PowerPoint Presentation</vt:lpstr>
      <vt:lpstr>TRANSP documentation</vt:lpstr>
      <vt:lpstr>Outline</vt:lpstr>
      <vt:lpstr>Grad-Shafranov equation</vt:lpstr>
      <vt:lpstr>Equilibrium modules: VMEC</vt:lpstr>
      <vt:lpstr>Equilibrium modules: TEQ</vt:lpstr>
      <vt:lpstr>Outline</vt:lpstr>
      <vt:lpstr>Options for current profile evolution</vt:lpstr>
      <vt:lpstr>Poloidal field diffusion equation (PFDE)</vt:lpstr>
      <vt:lpstr>Initial condition for PFDE</vt:lpstr>
      <vt:lpstr>Boundary conditions for PFDE</vt:lpstr>
      <vt:lpstr>Modules for resistivity and bootstrap current</vt:lpstr>
      <vt:lpstr>Current diffusion studies for JET: OH current ramp up</vt:lpstr>
      <vt:lpstr>Current diffusion studies  for JET: high βN scenario</vt:lpstr>
      <vt:lpstr>Outline</vt:lpstr>
      <vt:lpstr>Neutral beam injection: NUBEAM [A.Pankin, CPC]</vt:lpstr>
      <vt:lpstr>Examples of NUBEAM simulations for JET</vt:lpstr>
      <vt:lpstr>Ion Cyclotron Heating: TORIC</vt:lpstr>
      <vt:lpstr>Lower hybrid heating and current drive</vt:lpstr>
      <vt:lpstr>Outline</vt:lpstr>
      <vt:lpstr>FRANTIC [Korotkov A.A., Zinove’v A.N, Sov. J. Plasma Phys. 1989]</vt:lpstr>
      <vt:lpstr>Effect of gas puff (CX losses) on neutron yield during current ramp up</vt:lpstr>
      <vt:lpstr>Outline</vt:lpstr>
      <vt:lpstr>Kadomtsev reconnection model [Sov. J. Plasma Phys., 1975]</vt:lpstr>
      <vt:lpstr>Porcelli reconnection model [PPCF, 1996]</vt:lpstr>
      <vt:lpstr>Outline</vt:lpstr>
      <vt:lpstr>Predictive TRANSP:  - thermal ion and electron temperature equations  - transport modules for temperature and density  - momentum equation  - modelling of density of trace species</vt:lpstr>
      <vt:lpstr>Particle and energy balance equations</vt:lpstr>
      <vt:lpstr>Transport modules: Gyro-Landau-Fluid (GLF23)</vt:lpstr>
      <vt:lpstr>Transport modules: Multi-Mode Model</vt:lpstr>
      <vt:lpstr>Momentum transport</vt:lpstr>
      <vt:lpstr>Momentum transport</vt:lpstr>
      <vt:lpstr>Modelling of trace species</vt:lpstr>
      <vt:lpstr>PowerPoint Presentation</vt:lpstr>
      <vt:lpstr>Areas  of  developments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Voitsekhovitch Irina</cp:lastModifiedBy>
  <cp:revision>196</cp:revision>
  <cp:lastPrinted>2014-10-16T14:51:28Z</cp:lastPrinted>
  <dcterms:created xsi:type="dcterms:W3CDTF">2014-10-27T16:40:37Z</dcterms:created>
  <dcterms:modified xsi:type="dcterms:W3CDTF">2014-11-23T20:49:10Z</dcterms:modified>
</cp:coreProperties>
</file>