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66FF"/>
    <a:srgbClr val="FF66FF"/>
    <a:srgbClr val="ED8000"/>
    <a:srgbClr val="FF9933"/>
    <a:srgbClr val="FFCC99"/>
    <a:srgbClr val="DE9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75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A5BE7AD-0EF3-471C-98C3-FED3BBA6B60F}" type="datetimeFigureOut">
              <a:rPr lang="en-GB"/>
              <a:pPr/>
              <a:t>26/11/2014</a:t>
            </a:fld>
            <a:endParaRPr lang="en-GB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6EF9ADD-4147-4AB5-9D49-D5A23A81C34C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043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9275"/>
            <a:ext cx="7772400" cy="2303463"/>
          </a:xfrm>
          <a:noFill/>
        </p:spPr>
        <p:txBody>
          <a:bodyPr/>
          <a:lstStyle>
            <a:lvl1pPr>
              <a:defRPr sz="5400">
                <a:solidFill>
                  <a:srgbClr val="ED8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416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ED8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50825" y="6245225"/>
            <a:ext cx="5768975" cy="476250"/>
          </a:xfrm>
        </p:spPr>
        <p:txBody>
          <a:bodyPr/>
          <a:lstStyle>
            <a:lvl1pPr algn="l">
              <a:defRPr sz="900">
                <a:solidFill>
                  <a:srgbClr val="ED8000"/>
                </a:solidFill>
              </a:defRPr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3300"/>
                </a:solidFill>
              </a:defRPr>
            </a:lvl1pPr>
          </a:lstStyle>
          <a:p>
            <a:pPr algn="l"/>
            <a:fld id="{52B34B2D-E7F2-4B97-93C8-458E8601B0E5}" type="slidenum">
              <a:rPr lang="en-GB" smtClean="0"/>
              <a:pPr algn="l"/>
              <a:t>‹#›</a:t>
            </a:fld>
            <a:r>
              <a:rPr lang="en-GB" smtClean="0"/>
              <a:t>/11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‹#›</a:t>
            </a:fld>
            <a:r>
              <a:rPr lang="en-GB" dirty="0" smtClean="0"/>
              <a:t>/N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Courier New" pitchFamily="49" charset="0"/>
              <a:buChar char="o"/>
              <a:defRPr sz="2400"/>
            </a:lvl1pPr>
            <a:lvl2pPr>
              <a:buFontTx/>
              <a:buNone/>
              <a:defRPr sz="20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>
                <a:alpha val="41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rgbClr val="FF9933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336"/>
            <a:ext cx="2133600" cy="2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9933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336"/>
            <a:ext cx="2895600" cy="2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993300"/>
                </a:solidFill>
              </a:defRPr>
            </a:lvl1pPr>
          </a:lstStyle>
          <a:p>
            <a:pPr>
              <a:defRPr/>
            </a:pPr>
            <a:r>
              <a:rPr lang="en-GB" dirty="0" smtClean="0"/>
              <a:t>Transp Neutrons …</a:t>
            </a:r>
            <a:endParaRPr lang="en-GB" dirty="0"/>
          </a:p>
        </p:txBody>
      </p:sp>
      <p:pic>
        <p:nvPicPr>
          <p:cNvPr id="1030" name="Picture 7" descr="CCF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1725" y="6308725"/>
            <a:ext cx="1266825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52B34B2D-E7F2-4B97-93C8-458E8601B0E5}" type="slidenum">
              <a:rPr lang="en-GB" smtClean="0"/>
              <a:pPr algn="l"/>
              <a:t>‹#›</a:t>
            </a:fld>
            <a:r>
              <a:rPr lang="en-GB" smtClean="0"/>
              <a:t>/11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  <p:sldLayoutId id="2147483698" r:id="rId12"/>
    <p:sldLayoutId id="2147483697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9933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ED8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rgbClr val="ED8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ED8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ED8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D8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dirty="0" smtClean="0"/>
              <a:t>Neutron Telescopes,</a:t>
            </a:r>
            <a:br>
              <a:rPr lang="en-GB" sz="4400" dirty="0" smtClean="0"/>
            </a:br>
            <a:r>
              <a:rPr lang="en-GB" sz="4400" dirty="0" smtClean="0"/>
              <a:t>Neutrons &amp; Sawteeth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Transp User Course 2014</a:t>
            </a:r>
            <a:br>
              <a:rPr lang="en-GB" dirty="0" smtClean="0"/>
            </a:br>
            <a:r>
              <a:rPr lang="en-GB" dirty="0" smtClean="0"/>
              <a:t>Jim Conboy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Centrality &amp; Sawteeth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10</a:t>
            </a:fld>
            <a:r>
              <a:rPr lang="en-GB" smtClean="0"/>
              <a:t>/11</a:t>
            </a:r>
            <a:endParaRPr lang="en-GB" dirty="0"/>
          </a:p>
        </p:txBody>
      </p:sp>
      <p:pic>
        <p:nvPicPr>
          <p:cNvPr id="6" name="Picture 5" descr="col_neut_ctl_J07_J06_J05_J02_data_Z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1"/>
            <a:ext cx="5472608" cy="2952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6256" y="177281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160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139952" y="1412776"/>
          <a:ext cx="6316662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ocument" r:id="rId5" imgW="6316576" imgH="1549387" progId="Word.Document.12">
                  <p:embed/>
                </p:oleObj>
              </mc:Choice>
              <mc:Fallback>
                <p:oleObj name="Document" r:id="rId5" imgW="6316576" imgH="1549387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1412776"/>
                        <a:ext cx="6316662" cy="1656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4509120"/>
            <a:ext cx="8690199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400" smtClean="0">
                <a:solidFill>
                  <a:schemeClr val="accent2">
                    <a:lumMod val="75000"/>
                  </a:schemeClr>
                </a:solidFill>
              </a:rPr>
              <a:t>The data is more central than any Transp run, both at and between the sawteeth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400" smtClean="0">
                <a:solidFill>
                  <a:schemeClr val="accent2">
                    <a:lumMod val="75000"/>
                  </a:schemeClr>
                </a:solidFill>
              </a:rPr>
              <a:t>Transp shows some sawtooth structure, even if no sawtooth model is invoked (run J02)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400" smtClean="0">
                <a:solidFill>
                  <a:schemeClr val="accent2">
                    <a:lumMod val="75000"/>
                  </a:schemeClr>
                </a:solidFill>
              </a:rPr>
              <a:t>The Kadomtsev model gives a sawtooth behaviour of comparable magnitude to the data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400" smtClean="0">
                <a:solidFill>
                  <a:schemeClr val="accent2">
                    <a:lumMod val="75000"/>
                  </a:schemeClr>
                </a:solidFill>
              </a:rPr>
              <a:t>The Porcelli model produces smaller sawtooth, and is not very sensitive to the island size parameter (F</a:t>
            </a:r>
            <a:r>
              <a:rPr lang="en-GB" sz="1400" baseline="-2500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</a:rPr>
              <a:t>).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400" smtClean="0">
                <a:solidFill>
                  <a:schemeClr val="accent2">
                    <a:lumMod val="75000"/>
                  </a:schemeClr>
                </a:solidFill>
              </a:rPr>
              <a:t>All Transp runs give a similar telescope profile between sawteeth</a:t>
            </a:r>
          </a:p>
          <a:p>
            <a:endParaRPr lang="en-GB" sz="160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1380" y="3284984"/>
            <a:ext cx="1954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‘Centrality’ for all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telescopes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Conclusions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11</a:t>
            </a:fld>
            <a:r>
              <a:rPr lang="en-GB" smtClean="0"/>
              <a:t>/11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772816"/>
            <a:ext cx="728276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Total Neutron flux predictions remain a problem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Neutron Telescope rates are reproduced quite well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Neither Sawtooth model helps the Neutron predictions 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(between sawteeth)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Kadomtsev model reproduces the telescope ratios better,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but introduces artifacts in the total neutron distribution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Porcelli model doesn’t reproduce the telescope ratios as well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as Kadomtsev</a:t>
            </a:r>
          </a:p>
          <a:p>
            <a:pPr>
              <a:spcAft>
                <a:spcPts val="1200"/>
              </a:spcAft>
            </a:pP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( Based on a limited number of runs, on a single shot. Altering other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settings may improve the results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Telescopes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2</a:t>
            </a:fld>
            <a:r>
              <a:rPr lang="en-GB" smtClean="0"/>
              <a:t>/11</a:t>
            </a:r>
            <a:endParaRPr lang="en-GB" dirty="0"/>
          </a:p>
        </p:txBody>
      </p:sp>
      <p:pic>
        <p:nvPicPr>
          <p:cNvPr id="6" name="Picture 5" descr="NeutCam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7824" y="1484784"/>
            <a:ext cx="3150648" cy="3233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5229200"/>
            <a:ext cx="6321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</a:rPr>
              <a:t>KNL3 – 10 Horizontal and 9 Vertical Collimated Neutron Telescopes</a:t>
            </a:r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/>
            </a:r>
            <a:b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</a:br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/>
            </a:r>
            <a:b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</a:br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(from  “Prediction/modelling of the neutron emission from JET discharges”  June 2001)</a:t>
            </a:r>
            <a:endParaRPr lang="en-GB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Rates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3</a:t>
            </a:fld>
            <a:r>
              <a:rPr lang="en-GB" smtClean="0"/>
              <a:t>/</a:t>
            </a:r>
            <a:r>
              <a:rPr lang="en-GB" smtClean="0"/>
              <a:t>11</a:t>
            </a:r>
            <a:endParaRPr lang="en-GB" dirty="0"/>
          </a:p>
        </p:txBody>
      </p:sp>
      <p:pic>
        <p:nvPicPr>
          <p:cNvPr id="6" name="Picture 5" descr="Ref1Fig8_page_037.jpg"/>
          <p:cNvPicPr/>
          <p:nvPr/>
        </p:nvPicPr>
        <p:blipFill>
          <a:blip r:embed="rId2" cstate="print"/>
          <a:srcRect b="7016"/>
          <a:stretch>
            <a:fillRect/>
          </a:stretch>
        </p:blipFill>
        <p:spPr>
          <a:xfrm>
            <a:off x="611560" y="2147546"/>
            <a:ext cx="3744416" cy="3066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4279" y="1628800"/>
            <a:ext cx="576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Shot 50623 – used for Neutron Rate calibration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373216"/>
            <a:ext cx="2890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Measured Neutron rates &amp;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NEPAM prediction</a:t>
            </a:r>
            <a:endParaRPr lang="en-GB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11" name="Picture 10" descr="Xneut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2204864"/>
            <a:ext cx="3672408" cy="2969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4101" y="5373216"/>
            <a:ext cx="3597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Transp Neutron Rate prediction –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</a:br>
            <a:r>
              <a:rPr lang="en-GB" sz="1400" smtClean="0">
                <a:solidFill>
                  <a:srgbClr val="FF0000"/>
                </a:solidFill>
                <a:latin typeface="Verdana" pitchFamily="34" charset="0"/>
              </a:rPr>
              <a:t>Total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, </a:t>
            </a:r>
            <a:r>
              <a:rPr lang="en-GB" sz="1400" smtClean="0">
                <a:solidFill>
                  <a:srgbClr val="0070C0"/>
                </a:solidFill>
                <a:latin typeface="Verdana" pitchFamily="34" charset="0"/>
              </a:rPr>
              <a:t>B-Plasma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,</a:t>
            </a:r>
            <a:r>
              <a:rPr lang="en-GB" sz="1400" smtClean="0">
                <a:solidFill>
                  <a:srgbClr val="00B050"/>
                </a:solidFill>
                <a:latin typeface="Verdana" pitchFamily="34" charset="0"/>
              </a:rPr>
              <a:t>Thermal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, </a:t>
            </a:r>
            <a:r>
              <a:rPr lang="en-GB" sz="1400" smtClean="0">
                <a:solidFill>
                  <a:srgbClr val="FF66FF"/>
                </a:solidFill>
                <a:latin typeface="Verdana" pitchFamily="34" charset="0"/>
              </a:rPr>
              <a:t>B-B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  <a:endParaRPr lang="en-GB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Rates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4</a:t>
            </a:fld>
            <a:r>
              <a:rPr lang="en-GB" smtClean="0"/>
              <a:t>/11</a:t>
            </a:r>
            <a:endParaRPr lang="en-GB" dirty="0"/>
          </a:p>
        </p:txBody>
      </p:sp>
      <p:pic>
        <p:nvPicPr>
          <p:cNvPr id="6" name="Picture 5" descr="Ref1Fig8_page_03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2147546"/>
            <a:ext cx="3744416" cy="2987253"/>
          </a:xfrm>
          <a:prstGeom prst="rect">
            <a:avLst/>
          </a:prstGeom>
        </p:spPr>
      </p:pic>
      <p:pic>
        <p:nvPicPr>
          <p:cNvPr id="7" name="Picture 6" descr="Fig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2204864"/>
            <a:ext cx="3486150" cy="2909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4279" y="1628800"/>
            <a:ext cx="576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Shot 50623 – used for Neutron Rate calibration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373216"/>
            <a:ext cx="2890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Measured Neutron rates &amp;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NEPAM prediction</a:t>
            </a:r>
            <a:endParaRPr lang="en-GB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9127" y="5229200"/>
            <a:ext cx="3665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Transp predictions (- - ) for </a:t>
            </a:r>
            <a:r>
              <a:rPr lang="en-GB" sz="1600" b="1" smtClean="0">
                <a:solidFill>
                  <a:srgbClr val="FF0000"/>
                </a:solidFill>
                <a:latin typeface="Verdana" pitchFamily="34" charset="0"/>
              </a:rPr>
              <a:t>Total</a:t>
            </a:r>
            <a:r>
              <a:rPr lang="en-GB" sz="160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GB" sz="160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GB" sz="1600" smtClean="0">
                <a:solidFill>
                  <a:srgbClr val="FF0000"/>
                </a:solidFill>
                <a:latin typeface="Verdana" pitchFamily="34" charset="0"/>
              </a:rPr>
              <a:t>neutrons 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&amp; telescope sums – 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</a:br>
            <a:r>
              <a:rPr lang="en-GB" sz="1600" b="1" smtClean="0">
                <a:solidFill>
                  <a:srgbClr val="FF66FF"/>
                </a:solidFill>
                <a:latin typeface="Verdana" pitchFamily="34" charset="0"/>
              </a:rPr>
              <a:t>All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, </a:t>
            </a:r>
            <a:r>
              <a:rPr lang="en-GB" sz="1600" b="1" smtClean="0">
                <a:solidFill>
                  <a:srgbClr val="00B050"/>
                </a:solidFill>
                <a:latin typeface="Verdana" pitchFamily="34" charset="0"/>
              </a:rPr>
              <a:t>Horizontal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, </a:t>
            </a:r>
            <a:r>
              <a:rPr lang="en-GB" sz="1600" b="1" smtClean="0">
                <a:solidFill>
                  <a:srgbClr val="0066FF"/>
                </a:solidFill>
                <a:latin typeface="Verdana" pitchFamily="34" charset="0"/>
              </a:rPr>
              <a:t>Vertical</a:t>
            </a:r>
            <a:endParaRPr lang="en-GB" sz="1600" b="1" dirty="0" smtClean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Sawtooth Models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5</a:t>
            </a:fld>
            <a:r>
              <a:rPr lang="en-GB" smtClean="0"/>
              <a:t>/11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3529" y="1412776"/>
            <a:ext cx="868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Including a sawtooth model in Transp might reduce the total neutron rate, 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by mixing hot ions from the plasma core with lower energy ions at larger radius ?</a:t>
            </a:r>
            <a:endParaRPr lang="en-GB" sz="1600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6" descr="neutt_spikes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3" y="2132856"/>
            <a:ext cx="4104456" cy="3282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7200" y="5661248"/>
            <a:ext cx="7545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Kadomtsev model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: Runs J03,J04. Neutron spike follows 1</a:t>
            </a:r>
            <a:r>
              <a:rPr lang="en-GB" sz="1600" baseline="300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st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sawtooth 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time in both cases. Not quite physical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Sawtooth – Kad. model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6</a:t>
            </a:fld>
            <a:r>
              <a:rPr lang="en-GB" smtClean="0"/>
              <a:t>/</a:t>
            </a:r>
            <a:r>
              <a:rPr lang="en-GB" smtClean="0"/>
              <a:t>11</a:t>
            </a:r>
            <a:endParaRPr lang="en-GB" dirty="0"/>
          </a:p>
        </p:txBody>
      </p:sp>
      <p:pic>
        <p:nvPicPr>
          <p:cNvPr id="6" name="Picture 5" descr="plasma_10.25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3728" y="1412776"/>
            <a:ext cx="4754000" cy="36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5157192"/>
            <a:ext cx="5685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Plasma profiles before (red) &amp; after the 1</a:t>
            </a:r>
            <a:r>
              <a:rPr lang="en-GB" sz="1600" baseline="300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st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sawtooth;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Q(0) &gt; 1. is the KM constraint; T</a:t>
            </a:r>
            <a:r>
              <a:rPr lang="en-GB" sz="1600" baseline="-250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(0) is halved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Sawtooth – Kad. &amp; Por. models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7</a:t>
            </a:fld>
            <a:r>
              <a:rPr lang="en-GB" smtClean="0"/>
              <a:t>/11</a:t>
            </a:r>
            <a:endParaRPr lang="en-GB" dirty="0"/>
          </a:p>
        </p:txBody>
      </p:sp>
      <p:pic>
        <p:nvPicPr>
          <p:cNvPr id="6" name="Picture 5" descr="sawt0_j05_j0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2158" y="1503405"/>
            <a:ext cx="4759684" cy="3851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9794" y="5445224"/>
            <a:ext cx="7281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Plasma axis variables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, </a:t>
            </a:r>
            <a:r>
              <a:rPr lang="en-GB" sz="1400" smtClean="0">
                <a:solidFill>
                  <a:srgbClr val="FF0000"/>
                </a:solidFill>
                <a:latin typeface="+mn-lt"/>
              </a:rPr>
              <a:t>J05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(Kad.) &amp; </a:t>
            </a:r>
            <a:r>
              <a:rPr lang="en-GB" sz="1400" smtClean="0">
                <a:solidFill>
                  <a:srgbClr val="0066FF"/>
                </a:solidFill>
                <a:latin typeface="+mn-lt"/>
              </a:rPr>
              <a:t>J06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(Por).; ‘Island width’ parameter 0.5</a:t>
            </a:r>
            <a:b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400" i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no change </a:t>
            </a:r>
            <a:r>
              <a:rPr lang="en-GB" sz="14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to total neutrons – except the unphysical spikee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Telescope profiles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8</a:t>
            </a:fld>
            <a:r>
              <a:rPr lang="en-GB" smtClean="0"/>
              <a:t>/11</a:t>
            </a:r>
            <a:endParaRPr lang="en-GB" dirty="0"/>
          </a:p>
        </p:txBody>
      </p:sp>
      <p:pic>
        <p:nvPicPr>
          <p:cNvPr id="6" name="Picture 5" descr="stprof_J06_a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5471" y="1233896"/>
            <a:ext cx="5264801" cy="4103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300" y="5445224"/>
            <a:ext cx="867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Telescope Profiles 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for data &amp; J06 (Porcelli, Fp=0.5), averaged over 5 timepoints.</a:t>
            </a:r>
            <a:endParaRPr lang="en-GB" sz="1600" b="1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Telescope ‘Centrality’: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24/11/14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Transp Neutrons …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B34B2D-E7F2-4B97-93C8-458E8601B0E5}" type="slidenum">
              <a:rPr lang="en-GB" smtClean="0"/>
              <a:pPr algn="l"/>
              <a:t>9</a:t>
            </a:fld>
            <a:r>
              <a:rPr lang="en-GB" smtClean="0"/>
              <a:t>/11</a:t>
            </a:r>
            <a:endParaRPr lang="en-GB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38663" y="3367088"/>
          <a:ext cx="65087" cy="12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663" y="3367088"/>
                        <a:ext cx="65087" cy="122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331640" y="2276872"/>
          <a:ext cx="6173788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6" imgW="6173646" imgH="592784" progId="Word.Document.12">
                  <p:embed/>
                </p:oleObj>
              </mc:Choice>
              <mc:Fallback>
                <p:oleObj name="Document" r:id="rId6" imgW="6173646" imgH="592784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276872"/>
                        <a:ext cx="6173788" cy="592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59632" y="1556792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Statistics on individual telescopes are challenging, so define 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‘Centrality’  C</a:t>
            </a:r>
            <a:r>
              <a:rPr lang="en-GB" sz="1600" baseline="-250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x</a:t>
            </a: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= Peak/All, for vertical, horizontal &amp; all T/s :-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2459" y="3429000"/>
            <a:ext cx="6475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(Can be calculated in jetdsp – form cumulative integral over </a:t>
            </a:r>
            <a:b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GB" sz="160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telescope axis)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FE">
  <a:themeElements>
    <a:clrScheme name="CCFE General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600" smtClean="0">
            <a:solidFill>
              <a:schemeClr val="accent2">
                <a:lumMod val="75000"/>
              </a:schemeClr>
            </a:solidFill>
            <a:latin typeface="+mn-lt"/>
          </a:defRPr>
        </a:defPPr>
      </a:lstStyle>
    </a:txDef>
  </a:objectDefaults>
  <a:extraClrSchemeLst>
    <a:extraClrScheme>
      <a:clrScheme name="CCFE General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 General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 General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 General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 General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 General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 General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 General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 General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 General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 General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 General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CCFE</Template>
  <TotalTime>189</TotalTime>
  <Words>330</Words>
  <Application>Microsoft Office PowerPoint</Application>
  <PresentationFormat>On-screen Show (4:3)</PresentationFormat>
  <Paragraphs>68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CCFE</vt:lpstr>
      <vt:lpstr>Equation</vt:lpstr>
      <vt:lpstr>Document</vt:lpstr>
      <vt:lpstr>Neutron Telescopes, Neutrons &amp; Sawteeth</vt:lpstr>
      <vt:lpstr>Neutron Telescopes</vt:lpstr>
      <vt:lpstr>Neutron Rates</vt:lpstr>
      <vt:lpstr>Neutron Rates</vt:lpstr>
      <vt:lpstr>Sawtooth Models</vt:lpstr>
      <vt:lpstr>Sawtooth – Kad. model</vt:lpstr>
      <vt:lpstr>Sawtooth – Kad. &amp; Por. models</vt:lpstr>
      <vt:lpstr>Telescope profiles</vt:lpstr>
      <vt:lpstr>Telescope ‘Centrality’:</vt:lpstr>
      <vt:lpstr>Centrality &amp; Sawteeth</vt:lpstr>
      <vt:lpstr>Conclusions</vt:lpstr>
    </vt:vector>
  </TitlesOfParts>
  <Company>Chartridge Scientific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Telescopes, Neutrons &amp; Sawteeth</dc:title>
  <dc:creator>Jim Conboy</dc:creator>
  <cp:lastModifiedBy>Jim Conboy</cp:lastModifiedBy>
  <cp:revision>22</cp:revision>
  <dcterms:created xsi:type="dcterms:W3CDTF">2014-11-19T07:22:22Z</dcterms:created>
  <dcterms:modified xsi:type="dcterms:W3CDTF">2014-11-26T08:13:38Z</dcterms:modified>
</cp:coreProperties>
</file>