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5" r:id="rId6"/>
    <p:sldId id="260" r:id="rId7"/>
    <p:sldId id="261" r:id="rId8"/>
    <p:sldId id="262" r:id="rId9"/>
    <p:sldId id="264" r:id="rId10"/>
    <p:sldId id="263" r:id="rId11"/>
    <p:sldId id="266" r:id="rId12"/>
    <p:sldId id="269" r:id="rId13"/>
    <p:sldId id="267" r:id="rId14"/>
    <p:sldId id="268"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66FF"/>
    <a:srgbClr val="993300"/>
    <a:srgbClr val="ED8000"/>
    <a:srgbClr val="FF9933"/>
    <a:srgbClr val="FFCC99"/>
    <a:srgbClr val="DE94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002"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1A5BE7AD-0EF3-471C-98C3-FED3BBA6B60F}" type="datetimeFigureOut">
              <a:rPr lang="en-GB"/>
              <a:pPr/>
              <a:t>26/11/2014</a:t>
            </a:fld>
            <a:endParaRPr lang="en-GB"/>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6EF9ADD-4147-4AB5-9D49-D5A23A81C34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49275"/>
            <a:ext cx="7772400" cy="2303463"/>
          </a:xfrm>
          <a:noFill/>
        </p:spPr>
        <p:txBody>
          <a:bodyPr/>
          <a:lstStyle>
            <a:lvl1pPr>
              <a:defRPr sz="5400">
                <a:solidFill>
                  <a:srgbClr val="ED8000"/>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1371600" y="3141663"/>
            <a:ext cx="6400800" cy="1752600"/>
          </a:xfrm>
        </p:spPr>
        <p:txBody>
          <a:bodyPr/>
          <a:lstStyle>
            <a:lvl1pPr marL="0" indent="0" algn="ctr">
              <a:buFontTx/>
              <a:buNone/>
              <a:defRPr>
                <a:solidFill>
                  <a:srgbClr val="ED8000"/>
                </a:solidFill>
              </a:defRPr>
            </a:lvl1pPr>
          </a:lstStyle>
          <a:p>
            <a:r>
              <a:rPr lang="en-US" smtClean="0"/>
              <a:t>Click to edit Master subtitle style</a:t>
            </a:r>
            <a:endParaRPr lang="en-GB"/>
          </a:p>
        </p:txBody>
      </p:sp>
      <p:sp>
        <p:nvSpPr>
          <p:cNvPr id="4" name="Rectangle 5"/>
          <p:cNvSpPr>
            <a:spLocks noGrp="1" noChangeArrowheads="1"/>
          </p:cNvSpPr>
          <p:nvPr>
            <p:ph type="ftr" sz="quarter" idx="10"/>
          </p:nvPr>
        </p:nvSpPr>
        <p:spPr>
          <a:xfrm>
            <a:off x="250825" y="6245225"/>
            <a:ext cx="5768975" cy="476250"/>
          </a:xfrm>
        </p:spPr>
        <p:txBody>
          <a:bodyPr/>
          <a:lstStyle>
            <a:lvl1pPr algn="l">
              <a:defRPr sz="900">
                <a:solidFill>
                  <a:srgbClr val="ED8000"/>
                </a:solidFill>
              </a:defRPr>
            </a:lvl1pPr>
          </a:lstStyle>
          <a:p>
            <a:pPr>
              <a:defRPr/>
            </a:pPr>
            <a:r>
              <a:rPr lang="en-GB" smtClean="0"/>
              <a:t>‹#›/N</a:t>
            </a:r>
            <a:endParaRPr lang="en-GB" b="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Ø"/>
              <a:defRPr sz="2400">
                <a:solidFill>
                  <a:schemeClr val="accent2"/>
                </a:solidFill>
              </a:defRPr>
            </a:lvl1pPr>
            <a:lvl2pPr>
              <a:buFont typeface="Wingdings" pitchFamily="2" charset="2"/>
              <a:buChar char="§"/>
              <a:defRPr sz="2000">
                <a:solidFill>
                  <a:schemeClr val="accent2"/>
                </a:solidFill>
              </a:defRPr>
            </a:lvl2pPr>
            <a:lvl3pPr>
              <a:defRPr sz="2000">
                <a:solidFill>
                  <a:schemeClr val="accent2"/>
                </a:solidFill>
              </a:defRPr>
            </a:lvl3pPr>
            <a:lvl4pPr>
              <a:defRPr>
                <a:solidFill>
                  <a:schemeClr val="accent2"/>
                </a:solidFill>
              </a:defRPr>
            </a:lvl4pPr>
            <a:lvl5pPr>
              <a:defRPr sz="16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fld id="{D0D9DBF6-6F94-461E-85AA-6C44E88DDE63}" type="slidenum">
              <a:rPr lang="en-GB" smtClean="0"/>
              <a:pPr>
                <a:defRPr/>
              </a:pPr>
              <a:t>‹#›</a:t>
            </a:fld>
            <a:r>
              <a:rPr lang="en-GB" smtClean="0"/>
              <a:t>/N</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atin typeface="Verdana" pitchFamily="34"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268413"/>
            <a:ext cx="4038600" cy="485775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68413"/>
            <a:ext cx="4038600" cy="485775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24/11/14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EFD1">
                <a:alpha val="41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a:gsLst>
              <a:gs pos="0">
                <a:srgbClr val="FF9933"/>
              </a:gs>
              <a:gs pos="64999">
                <a:srgbClr val="F0EBD5"/>
              </a:gs>
              <a:gs pos="100000">
                <a:srgbClr val="D1C39F"/>
              </a:gs>
            </a:gsLst>
            <a:lin ang="16200000" scaled="0"/>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453336"/>
            <a:ext cx="2133600" cy="26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993300"/>
                </a:solidFill>
              </a:defRPr>
            </a:lvl1pPr>
          </a:lstStyle>
          <a:p>
            <a:pPr>
              <a:defRPr/>
            </a:pPr>
            <a:r>
              <a:rPr lang="en-US" smtClean="0"/>
              <a:t>24/11/14</a:t>
            </a:r>
            <a:endParaRPr lang="en-GB"/>
          </a:p>
        </p:txBody>
      </p:sp>
      <p:sp>
        <p:nvSpPr>
          <p:cNvPr id="1029" name="Rectangle 5"/>
          <p:cNvSpPr>
            <a:spLocks noGrp="1" noChangeArrowheads="1"/>
          </p:cNvSpPr>
          <p:nvPr>
            <p:ph type="ftr" sz="quarter" idx="3"/>
          </p:nvPr>
        </p:nvSpPr>
        <p:spPr bwMode="auto">
          <a:xfrm>
            <a:off x="3124200" y="6453336"/>
            <a:ext cx="2895600" cy="26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993300"/>
                </a:solidFill>
              </a:defRPr>
            </a:lvl1pPr>
          </a:lstStyle>
          <a:p>
            <a:pPr>
              <a:defRPr/>
            </a:pPr>
            <a:fld id="{67FE2181-B83B-4B5B-8A34-C48BFB029A7C}" type="slidenum">
              <a:rPr lang="en-GB" smtClean="0"/>
              <a:pPr>
                <a:defRPr/>
              </a:pPr>
              <a:t>‹#›</a:t>
            </a:fld>
            <a:r>
              <a:rPr lang="en-GB" smtClean="0"/>
              <a:t>/N</a:t>
            </a:r>
            <a:endParaRPr lang="en-GB"/>
          </a:p>
        </p:txBody>
      </p:sp>
      <p:pic>
        <p:nvPicPr>
          <p:cNvPr id="1030" name="Picture 7" descr="CCFE"/>
          <p:cNvPicPr>
            <a:picLocks noChangeAspect="1" noChangeArrowheads="1"/>
          </p:cNvPicPr>
          <p:nvPr/>
        </p:nvPicPr>
        <p:blipFill>
          <a:blip r:embed="rId13" cstate="print"/>
          <a:srcRect/>
          <a:stretch>
            <a:fillRect/>
          </a:stretch>
        </p:blipFill>
        <p:spPr bwMode="auto">
          <a:xfrm>
            <a:off x="7451725" y="6308725"/>
            <a:ext cx="1266825"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hf hdr="0"/>
  <p:txStyles>
    <p:titleStyle>
      <a:lvl1pPr algn="ctr" rtl="0" eaLnBrk="1" fontAlgn="base" hangingPunct="1">
        <a:spcBef>
          <a:spcPct val="0"/>
        </a:spcBef>
        <a:spcAft>
          <a:spcPct val="0"/>
        </a:spcAft>
        <a:defRPr sz="3600">
          <a:solidFill>
            <a:srgbClr val="993300"/>
          </a:solidFill>
          <a:latin typeface="+mj-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rgbClr val="ED8000"/>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rgbClr val="ED8000"/>
          </a:solidFill>
          <a:latin typeface="+mn-lt"/>
        </a:defRPr>
      </a:lvl2pPr>
      <a:lvl3pPr marL="1143000" indent="-228600" algn="l" rtl="0" eaLnBrk="1" fontAlgn="base" hangingPunct="1">
        <a:spcBef>
          <a:spcPct val="20000"/>
        </a:spcBef>
        <a:spcAft>
          <a:spcPct val="0"/>
        </a:spcAft>
        <a:buChar char="•"/>
        <a:defRPr sz="2400">
          <a:solidFill>
            <a:srgbClr val="ED8000"/>
          </a:solidFill>
          <a:latin typeface="+mn-lt"/>
        </a:defRPr>
      </a:lvl3pPr>
      <a:lvl4pPr marL="1600200" indent="-228600" algn="l" rtl="0" eaLnBrk="1" fontAlgn="base" hangingPunct="1">
        <a:spcBef>
          <a:spcPct val="20000"/>
        </a:spcBef>
        <a:spcAft>
          <a:spcPct val="0"/>
        </a:spcAft>
        <a:buChar char="–"/>
        <a:defRPr sz="2000">
          <a:solidFill>
            <a:srgbClr val="ED8000"/>
          </a:solidFill>
          <a:latin typeface="+mn-lt"/>
        </a:defRPr>
      </a:lvl4pPr>
      <a:lvl5pPr marL="2057400" indent="-228600" algn="l" rtl="0" eaLnBrk="1" fontAlgn="base" hangingPunct="1">
        <a:spcBef>
          <a:spcPct val="20000"/>
        </a:spcBef>
        <a:spcAft>
          <a:spcPct val="0"/>
        </a:spcAft>
        <a:buChar char="»"/>
        <a:defRPr sz="2000">
          <a:solidFill>
            <a:srgbClr val="ED80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RF codes for Transp</a:t>
            </a:r>
            <a:endParaRPr lang="en-GB"/>
          </a:p>
        </p:txBody>
      </p:sp>
      <p:sp>
        <p:nvSpPr>
          <p:cNvPr id="3" name="Subtitle 2"/>
          <p:cNvSpPr>
            <a:spLocks noGrp="1"/>
          </p:cNvSpPr>
          <p:nvPr>
            <p:ph type="subTitle" idx="1"/>
          </p:nvPr>
        </p:nvSpPr>
        <p:spPr/>
        <p:txBody>
          <a:bodyPr/>
          <a:lstStyle/>
          <a:p>
            <a:r>
              <a:rPr lang="en-GB" smtClean="0"/>
              <a:t>Transp User Course 2014</a:t>
            </a:r>
            <a:br>
              <a:rPr lang="en-GB" smtClean="0"/>
            </a:br>
            <a:r>
              <a:rPr lang="en-GB" smtClean="0"/>
              <a:t>Jim Conboy</a:t>
            </a:r>
          </a:p>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24/11/14</a:t>
            </a:r>
            <a:endParaRPr lang="en-GB"/>
          </a:p>
        </p:txBody>
      </p:sp>
      <p:sp>
        <p:nvSpPr>
          <p:cNvPr id="5" name="Footer Placeholder 4"/>
          <p:cNvSpPr>
            <a:spLocks noGrp="1"/>
          </p:cNvSpPr>
          <p:nvPr>
            <p:ph type="ftr" sz="quarter" idx="11"/>
          </p:nvPr>
        </p:nvSpPr>
        <p:spPr/>
        <p:txBody>
          <a:bodyPr/>
          <a:lstStyle/>
          <a:p>
            <a:fld id="{D0D9DBF6-6F94-461E-85AA-6C44E88DDE63}" type="slidenum">
              <a:rPr lang="en-GB" smtClean="0"/>
              <a:pPr/>
              <a:t>10</a:t>
            </a:fld>
            <a:r>
              <a:rPr lang="en-GB" smtClean="0"/>
              <a:t>/14</a:t>
            </a:r>
            <a:endParaRPr lang="en-GB"/>
          </a:p>
        </p:txBody>
      </p:sp>
      <p:sp>
        <p:nvSpPr>
          <p:cNvPr id="2" name="Title 1"/>
          <p:cNvSpPr>
            <a:spLocks noGrp="1"/>
          </p:cNvSpPr>
          <p:nvPr>
            <p:ph type="title" idx="4294967295"/>
          </p:nvPr>
        </p:nvSpPr>
        <p:spPr>
          <a:xfrm>
            <a:off x="0" y="0"/>
            <a:ext cx="9144000" cy="1143000"/>
          </a:xfrm>
        </p:spPr>
        <p:txBody>
          <a:bodyPr/>
          <a:lstStyle/>
          <a:p>
            <a:r>
              <a:rPr lang="en-GB" smtClean="0"/>
              <a:t>Comparison of Codes </a:t>
            </a:r>
            <a:endParaRPr lang="en-GB"/>
          </a:p>
        </p:txBody>
      </p:sp>
      <p:pic>
        <p:nvPicPr>
          <p:cNvPr id="6" name="Content Placeholder 5" descr="prfbal_7.png"/>
          <p:cNvPicPr>
            <a:picLocks noGrp="1" noChangeAspect="1"/>
          </p:cNvPicPr>
          <p:nvPr>
            <p:ph idx="4294967295"/>
          </p:nvPr>
        </p:nvPicPr>
        <p:blipFill>
          <a:blip r:embed="rId2" cstate="print"/>
          <a:stretch>
            <a:fillRect/>
          </a:stretch>
        </p:blipFill>
        <p:spPr>
          <a:xfrm>
            <a:off x="0" y="1124744"/>
            <a:ext cx="5004048" cy="3866764"/>
          </a:xfrm>
        </p:spPr>
      </p:pic>
      <p:sp>
        <p:nvSpPr>
          <p:cNvPr id="9" name="TextBox 8"/>
          <p:cNvSpPr txBox="1"/>
          <p:nvPr/>
        </p:nvSpPr>
        <p:spPr>
          <a:xfrm>
            <a:off x="5148064" y="2060848"/>
            <a:ext cx="3528392" cy="2400657"/>
          </a:xfrm>
          <a:prstGeom prst="rect">
            <a:avLst/>
          </a:prstGeom>
          <a:noFill/>
        </p:spPr>
        <p:txBody>
          <a:bodyPr wrap="square" rtlCol="0">
            <a:spAutoFit/>
          </a:bodyPr>
          <a:lstStyle/>
          <a:p>
            <a:pPr marL="0"/>
            <a:r>
              <a:rPr lang="en-GB" b="1" smtClean="0">
                <a:solidFill>
                  <a:schemeClr val="accent2"/>
                </a:solidFill>
              </a:rPr>
              <a:t>Spruce –</a:t>
            </a:r>
          </a:p>
          <a:p>
            <a:pPr lvl="1">
              <a:buFont typeface="Arial" pitchFamily="34" charset="0"/>
              <a:buChar char="•"/>
            </a:pPr>
            <a:r>
              <a:rPr lang="en-GB" b="1" smtClean="0">
                <a:solidFill>
                  <a:schemeClr val="accent2"/>
                </a:solidFill>
              </a:rPr>
              <a:t> </a:t>
            </a:r>
            <a:r>
              <a:rPr lang="en-GB" sz="1600" smtClean="0">
                <a:solidFill>
                  <a:schemeClr val="accent2"/>
                </a:solidFill>
              </a:rPr>
              <a:t>Ion Heating ??</a:t>
            </a:r>
          </a:p>
          <a:p>
            <a:pPr lvl="1">
              <a:buFont typeface="Arial" pitchFamily="34" charset="0"/>
              <a:buChar char="•"/>
            </a:pPr>
            <a:r>
              <a:rPr lang="en-GB" sz="1600" smtClean="0">
                <a:solidFill>
                  <a:schemeClr val="accent2"/>
                </a:solidFill>
              </a:rPr>
              <a:t> Significant change, adding 2</a:t>
            </a:r>
            <a:r>
              <a:rPr lang="en-GB" sz="1600" baseline="30000" smtClean="0">
                <a:solidFill>
                  <a:schemeClr val="accent2"/>
                </a:solidFill>
              </a:rPr>
              <a:t>nd</a:t>
            </a:r>
            <a:r>
              <a:rPr lang="en-GB" sz="1600" smtClean="0">
                <a:solidFill>
                  <a:schemeClr val="accent2"/>
                </a:solidFill>
              </a:rPr>
              <a:t> Nphi value</a:t>
            </a:r>
          </a:p>
          <a:p>
            <a:pPr lvl="1">
              <a:buFont typeface="Arial" pitchFamily="34" charset="0"/>
              <a:buChar char="•"/>
            </a:pPr>
            <a:r>
              <a:rPr lang="en-GB" sz="1600" smtClean="0">
                <a:solidFill>
                  <a:schemeClr val="accent2"/>
                </a:solidFill>
              </a:rPr>
              <a:t> Agrees with Pion ( for minority </a:t>
            </a:r>
            <a:r>
              <a:rPr lang="en-GB" sz="1600" smtClean="0">
                <a:solidFill>
                  <a:schemeClr val="accent2"/>
                </a:solidFill>
              </a:rPr>
              <a:t>heating)</a:t>
            </a:r>
            <a:endParaRPr lang="en-GB" sz="1600" smtClean="0">
              <a:solidFill>
                <a:schemeClr val="accent2"/>
              </a:solidFill>
            </a:endParaRPr>
          </a:p>
          <a:p>
            <a:r>
              <a:rPr lang="en-GB" b="1" smtClean="0">
                <a:solidFill>
                  <a:schemeClr val="accent2"/>
                </a:solidFill>
              </a:rPr>
              <a:t>Toric </a:t>
            </a:r>
            <a:r>
              <a:rPr lang="en-GB" sz="1600" smtClean="0">
                <a:solidFill>
                  <a:schemeClr val="accent2"/>
                </a:solidFill>
              </a:rPr>
              <a:t>–</a:t>
            </a:r>
          </a:p>
          <a:p>
            <a:pPr lvl="1">
              <a:buFont typeface="Arial" pitchFamily="34" charset="0"/>
              <a:buChar char="•"/>
            </a:pPr>
            <a:r>
              <a:rPr lang="en-GB" sz="1600" smtClean="0">
                <a:solidFill>
                  <a:schemeClr val="accent2"/>
                </a:solidFill>
              </a:rPr>
              <a:t> Good agreement between different versions</a:t>
            </a:r>
          </a:p>
        </p:txBody>
      </p:sp>
      <p:sp>
        <p:nvSpPr>
          <p:cNvPr id="10" name="TextBox 9"/>
          <p:cNvSpPr txBox="1"/>
          <p:nvPr/>
        </p:nvSpPr>
        <p:spPr>
          <a:xfrm>
            <a:off x="827584" y="5373216"/>
            <a:ext cx="6638356" cy="923330"/>
          </a:xfrm>
          <a:prstGeom prst="rect">
            <a:avLst/>
          </a:prstGeom>
          <a:noFill/>
        </p:spPr>
        <p:txBody>
          <a:bodyPr wrap="none" rtlCol="0">
            <a:spAutoFit/>
          </a:bodyPr>
          <a:lstStyle/>
          <a:p>
            <a:pPr marL="0">
              <a:buFont typeface="Wingdings" pitchFamily="2" charset="2"/>
              <a:buChar char="Ø"/>
            </a:pPr>
            <a:r>
              <a:rPr lang="en-GB" b="1" smtClean="0">
                <a:solidFill>
                  <a:schemeClr val="accent2"/>
                </a:solidFill>
              </a:rPr>
              <a:t> ~ 20% variations (in power deposition) between codes</a:t>
            </a:r>
          </a:p>
          <a:p>
            <a:pPr marL="0">
              <a:buFont typeface="Wingdings" pitchFamily="2" charset="2"/>
              <a:buChar char="Ø"/>
            </a:pPr>
            <a:r>
              <a:rPr lang="en-GB" b="1" smtClean="0">
                <a:solidFill>
                  <a:schemeClr val="accent2"/>
                </a:solidFill>
              </a:rPr>
              <a:t> Power deposited is constrained to equal input power (by</a:t>
            </a:r>
            <a:br>
              <a:rPr lang="en-GB" b="1" smtClean="0">
                <a:solidFill>
                  <a:schemeClr val="accent2"/>
                </a:solidFill>
              </a:rPr>
            </a:br>
            <a:r>
              <a:rPr lang="en-GB" b="1" smtClean="0">
                <a:solidFill>
                  <a:schemeClr val="accent2"/>
                </a:solidFill>
              </a:rPr>
              <a:t>	Transp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24/11/14</a:t>
            </a:r>
            <a:endParaRPr lang="en-GB"/>
          </a:p>
        </p:txBody>
      </p:sp>
      <p:sp>
        <p:nvSpPr>
          <p:cNvPr id="5" name="Footer Placeholder 4"/>
          <p:cNvSpPr>
            <a:spLocks noGrp="1"/>
          </p:cNvSpPr>
          <p:nvPr>
            <p:ph type="ftr" sz="quarter" idx="11"/>
          </p:nvPr>
        </p:nvSpPr>
        <p:spPr/>
        <p:txBody>
          <a:bodyPr/>
          <a:lstStyle/>
          <a:p>
            <a:fld id="{D0D9DBF6-6F94-461E-85AA-6C44E88DDE63}" type="slidenum">
              <a:rPr lang="en-GB" smtClean="0"/>
              <a:pPr/>
              <a:t>11</a:t>
            </a:fld>
            <a:r>
              <a:rPr lang="en-GB" smtClean="0"/>
              <a:t>/14</a:t>
            </a:r>
            <a:endParaRPr lang="en-GB"/>
          </a:p>
        </p:txBody>
      </p:sp>
      <p:sp>
        <p:nvSpPr>
          <p:cNvPr id="2" name="Title 1"/>
          <p:cNvSpPr>
            <a:spLocks noGrp="1"/>
          </p:cNvSpPr>
          <p:nvPr>
            <p:ph type="title" idx="4294967295"/>
          </p:nvPr>
        </p:nvSpPr>
        <p:spPr>
          <a:xfrm>
            <a:off x="0" y="0"/>
            <a:ext cx="9144000" cy="1143000"/>
          </a:xfrm>
        </p:spPr>
        <p:txBody>
          <a:bodyPr/>
          <a:lstStyle/>
          <a:p>
            <a:r>
              <a:rPr lang="en-GB" smtClean="0"/>
              <a:t>Comparison of </a:t>
            </a:r>
            <a:r>
              <a:rPr lang="en-GB" smtClean="0"/>
              <a:t>Codes II </a:t>
            </a:r>
            <a:endParaRPr lang="en-GB"/>
          </a:p>
        </p:txBody>
      </p:sp>
      <p:pic>
        <p:nvPicPr>
          <p:cNvPr id="6" name="Content Placeholder 5" descr="prfbal_7.png"/>
          <p:cNvPicPr>
            <a:picLocks noGrp="1" noChangeAspect="1"/>
          </p:cNvPicPr>
          <p:nvPr>
            <p:ph idx="4294967295"/>
          </p:nvPr>
        </p:nvPicPr>
        <p:blipFill>
          <a:blip r:embed="rId2" cstate="print"/>
          <a:stretch>
            <a:fillRect/>
          </a:stretch>
        </p:blipFill>
        <p:spPr>
          <a:xfrm>
            <a:off x="467544" y="1124744"/>
            <a:ext cx="7956376" cy="4767672"/>
          </a:xfrm>
        </p:spPr>
      </p:pic>
      <p:sp>
        <p:nvSpPr>
          <p:cNvPr id="8" name="TextBox 7"/>
          <p:cNvSpPr txBox="1"/>
          <p:nvPr/>
        </p:nvSpPr>
        <p:spPr>
          <a:xfrm>
            <a:off x="2843808" y="6021288"/>
            <a:ext cx="3267241" cy="307777"/>
          </a:xfrm>
          <a:prstGeom prst="rect">
            <a:avLst/>
          </a:prstGeom>
          <a:noFill/>
        </p:spPr>
        <p:txBody>
          <a:bodyPr wrap="none" rtlCol="0">
            <a:spAutoFit/>
          </a:bodyPr>
          <a:lstStyle/>
          <a:p>
            <a:pPr marL="0"/>
            <a:r>
              <a:rPr lang="en-GB" sz="1400" b="1" smtClean="0">
                <a:solidFill>
                  <a:schemeClr val="accent2"/>
                </a:solidFill>
              </a:rPr>
              <a:t>Radial Power deposition – e</a:t>
            </a:r>
            <a:r>
              <a:rPr lang="en-GB" sz="1400" baseline="30000" smtClean="0">
                <a:solidFill>
                  <a:schemeClr val="accent2"/>
                </a:solidFill>
              </a:rPr>
              <a:t>-</a:t>
            </a:r>
            <a:r>
              <a:rPr lang="en-GB" sz="1400" b="1" smtClean="0">
                <a:solidFill>
                  <a:schemeClr val="accent2"/>
                </a:solidFill>
              </a:rPr>
              <a:t> &amp; I</a:t>
            </a:r>
            <a:r>
              <a:rPr lang="en-GB" sz="1400" b="1" baseline="-25000" smtClean="0">
                <a:solidFill>
                  <a:schemeClr val="accent2"/>
                </a:solidFill>
              </a:rPr>
              <a:t>min</a:t>
            </a:r>
            <a:r>
              <a:rPr lang="en-GB" sz="1400" b="1" smtClean="0">
                <a:solidFill>
                  <a:schemeClr val="accent2"/>
                </a:solidFill>
              </a:rPr>
              <a:t> </a:t>
            </a:r>
            <a:endParaRPr lang="en-GB" sz="1400" b="1"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Spruce – (In)consistency</a:t>
            </a:r>
            <a:endParaRPr lang="en-GB"/>
          </a:p>
        </p:txBody>
      </p:sp>
      <p:pic>
        <p:nvPicPr>
          <p:cNvPr id="6" name="Content Placeholder 5" descr="qichmin.png"/>
          <p:cNvPicPr>
            <a:picLocks noGrp="1" noChangeAspect="1"/>
          </p:cNvPicPr>
          <p:nvPr>
            <p:ph idx="1"/>
          </p:nvPr>
        </p:nvPicPr>
        <p:blipFill>
          <a:blip r:embed="rId2" cstate="print"/>
          <a:stretch>
            <a:fillRect/>
          </a:stretch>
        </p:blipFill>
        <p:spPr>
          <a:xfrm>
            <a:off x="1547664" y="1152000"/>
            <a:ext cx="6048672" cy="4536504"/>
          </a:xfrm>
        </p:spPr>
      </p:pic>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12</a:t>
            </a:fld>
            <a:r>
              <a:rPr lang="en-GB" smtClean="0"/>
              <a:t>/14</a:t>
            </a:r>
            <a:endParaRPr lang="en-GB"/>
          </a:p>
        </p:txBody>
      </p:sp>
      <p:sp>
        <p:nvSpPr>
          <p:cNvPr id="7" name="TextBox 6"/>
          <p:cNvSpPr txBox="1"/>
          <p:nvPr/>
        </p:nvSpPr>
        <p:spPr>
          <a:xfrm>
            <a:off x="1137475" y="5805264"/>
            <a:ext cx="7131632" cy="338554"/>
          </a:xfrm>
          <a:prstGeom prst="rect">
            <a:avLst/>
          </a:prstGeom>
          <a:noFill/>
        </p:spPr>
        <p:txBody>
          <a:bodyPr wrap="none" rtlCol="0">
            <a:spAutoFit/>
          </a:bodyPr>
          <a:lstStyle/>
          <a:p>
            <a:pPr marL="0" algn="ctr"/>
            <a:r>
              <a:rPr lang="en-GB" sz="1600" b="1" smtClean="0">
                <a:solidFill>
                  <a:schemeClr val="accent2"/>
                </a:solidFill>
              </a:rPr>
              <a:t>ILA commissioning - Spruce – </a:t>
            </a:r>
            <a:r>
              <a:rPr lang="en-GB" sz="1600" smtClean="0">
                <a:solidFill>
                  <a:schemeClr val="accent2"/>
                </a:solidFill>
              </a:rPr>
              <a:t>Minority Ion profile, </a:t>
            </a:r>
            <a:r>
              <a:rPr lang="en-GB" sz="1600" smtClean="0">
                <a:solidFill>
                  <a:srgbClr val="FF0000"/>
                </a:solidFill>
              </a:rPr>
              <a:t>128</a:t>
            </a:r>
            <a:r>
              <a:rPr lang="en-GB" sz="1600" smtClean="0">
                <a:solidFill>
                  <a:schemeClr val="accent2"/>
                </a:solidFill>
              </a:rPr>
              <a:t> &amp; </a:t>
            </a:r>
            <a:r>
              <a:rPr lang="en-GB" sz="1600" smtClean="0">
                <a:solidFill>
                  <a:srgbClr val="0066FF"/>
                </a:solidFill>
              </a:rPr>
              <a:t>256</a:t>
            </a:r>
            <a:r>
              <a:rPr lang="en-GB" sz="1600" smtClean="0">
                <a:solidFill>
                  <a:schemeClr val="accent2"/>
                </a:solidFill>
              </a:rPr>
              <a:t> zones &amp; </a:t>
            </a:r>
            <a:r>
              <a:rPr lang="en-GB" sz="1600" smtClean="0">
                <a:solidFill>
                  <a:srgbClr val="FF00FF"/>
                </a:solidFill>
              </a:rPr>
              <a:t>Toric</a:t>
            </a:r>
            <a:endParaRPr lang="en-GB" sz="1600" b="1" smtClean="0">
              <a:solidFill>
                <a:srgbClr val="FF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TkToric (plotting package) </a:t>
            </a:r>
            <a:endParaRPr lang="en-GB"/>
          </a:p>
        </p:txBody>
      </p:sp>
      <p:pic>
        <p:nvPicPr>
          <p:cNvPr id="6" name="Content Placeholder 5" descr="EBfld2b.png"/>
          <p:cNvPicPr>
            <a:picLocks noGrp="1" noChangeAspect="1"/>
          </p:cNvPicPr>
          <p:nvPr>
            <p:ph idx="1"/>
          </p:nvPr>
        </p:nvPicPr>
        <p:blipFill>
          <a:blip r:embed="rId2" cstate="print"/>
          <a:srcRect b="9436"/>
          <a:stretch>
            <a:fillRect/>
          </a:stretch>
        </p:blipFill>
        <p:spPr>
          <a:xfrm>
            <a:off x="1187624" y="1152000"/>
            <a:ext cx="6775863" cy="4399405"/>
          </a:xfrm>
        </p:spPr>
      </p:pic>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13</a:t>
            </a:fld>
            <a:r>
              <a:rPr lang="en-GB" smtClean="0"/>
              <a:t>/14</a:t>
            </a:r>
            <a:endParaRPr lang="en-GB"/>
          </a:p>
        </p:txBody>
      </p:sp>
      <p:sp>
        <p:nvSpPr>
          <p:cNvPr id="7" name="TextBox 6"/>
          <p:cNvSpPr txBox="1"/>
          <p:nvPr/>
        </p:nvSpPr>
        <p:spPr>
          <a:xfrm>
            <a:off x="2411760" y="5805264"/>
            <a:ext cx="4566186" cy="369332"/>
          </a:xfrm>
          <a:prstGeom prst="rect">
            <a:avLst/>
          </a:prstGeom>
          <a:noFill/>
        </p:spPr>
        <p:txBody>
          <a:bodyPr wrap="none" rtlCol="0">
            <a:spAutoFit/>
          </a:bodyPr>
          <a:lstStyle/>
          <a:p>
            <a:pPr marL="0" algn="ctr"/>
            <a:r>
              <a:rPr lang="en-GB" b="1" smtClean="0">
                <a:solidFill>
                  <a:schemeClr val="accent2"/>
                </a:solidFill>
              </a:rPr>
              <a:t>Toric can generate some pretty plots … </a:t>
            </a:r>
            <a:endParaRPr lang="en-GB" b="1" smtClean="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Summary</a:t>
            </a:r>
            <a:endParaRPr lang="en-GB"/>
          </a:p>
        </p:txBody>
      </p:sp>
      <p:sp>
        <p:nvSpPr>
          <p:cNvPr id="3" name="Content Placeholder 2"/>
          <p:cNvSpPr>
            <a:spLocks noGrp="1"/>
          </p:cNvSpPr>
          <p:nvPr>
            <p:ph idx="1"/>
          </p:nvPr>
        </p:nvSpPr>
        <p:spPr>
          <a:xfrm>
            <a:off x="457200" y="1340768"/>
            <a:ext cx="8229600" cy="4785395"/>
          </a:xfrm>
        </p:spPr>
        <p:txBody>
          <a:bodyPr/>
          <a:lstStyle/>
          <a:p>
            <a:r>
              <a:rPr lang="en-GB" sz="2000" smtClean="0"/>
              <a:t>If ICRH heating is small, or not a major concern – use Spruce</a:t>
            </a:r>
            <a:br>
              <a:rPr lang="en-GB" sz="2000" smtClean="0"/>
            </a:br>
            <a:endParaRPr lang="en-GB" sz="2000" smtClean="0"/>
          </a:p>
          <a:p>
            <a:r>
              <a:rPr lang="en-GB" sz="2000" smtClean="0"/>
              <a:t>For shots where ICRF is a significant (or the only) heating, use Toric (with NMOD=63, default)</a:t>
            </a:r>
            <a:br>
              <a:rPr lang="en-GB" sz="2000" smtClean="0"/>
            </a:br>
            <a:endParaRPr lang="en-GB" sz="2000" smtClean="0"/>
          </a:p>
          <a:p>
            <a:r>
              <a:rPr lang="en-GB" sz="2000" smtClean="0"/>
              <a:t>The ICRH directory (which contains the Transp-Toric interface files) is saved at times specified on OUTTIM card. </a:t>
            </a:r>
            <a:br>
              <a:rPr lang="en-GB" sz="2000" smtClean="0"/>
            </a:br>
            <a:r>
              <a:rPr lang="en-GB" sz="2000" smtClean="0"/>
              <a:t>Stand alone Toric can be run with higher resolution using this saved data.</a:t>
            </a:r>
            <a:br>
              <a:rPr lang="en-GB" sz="2000" smtClean="0"/>
            </a:br>
            <a:endParaRPr lang="en-GB" sz="2000" smtClean="0"/>
          </a:p>
          <a:p>
            <a:pPr>
              <a:buNone/>
            </a:pPr>
            <a:r>
              <a:rPr lang="en-GB" sz="1800" b="1" smtClean="0"/>
              <a:t>Further Reading –</a:t>
            </a:r>
          </a:p>
          <a:p>
            <a:pPr lvl="1"/>
            <a:r>
              <a:rPr lang="en-GB" sz="1600" smtClean="0"/>
              <a:t>Toric web pages (linked from JET Transp site)</a:t>
            </a:r>
          </a:p>
          <a:p>
            <a:pPr lvl="1"/>
            <a:r>
              <a:rPr lang="en-GB" sz="1600" smtClean="0"/>
              <a:t>Shots 74091/93/94 (Antenna phasing); 74598 (ILA); 69409J16 – 2 Torroidal modes</a:t>
            </a:r>
          </a:p>
          <a:p>
            <a:pPr lvl="1"/>
            <a:endParaRPr lang="en-GB" sz="1800" smtClean="0"/>
          </a:p>
        </p:txBody>
      </p:sp>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14</a:t>
            </a:fld>
            <a:r>
              <a:rPr lang="en-GB" smtClean="0"/>
              <a:t>/14</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a:t>
            </a:r>
            <a:endParaRPr lang="en-GB"/>
          </a:p>
        </p:txBody>
      </p:sp>
      <p:sp>
        <p:nvSpPr>
          <p:cNvPr id="3" name="Content Placeholder 2"/>
          <p:cNvSpPr>
            <a:spLocks noGrp="1"/>
          </p:cNvSpPr>
          <p:nvPr>
            <p:ph idx="1"/>
          </p:nvPr>
        </p:nvSpPr>
        <p:spPr>
          <a:xfrm>
            <a:off x="457200" y="1268413"/>
            <a:ext cx="8229600" cy="2088579"/>
          </a:xfrm>
        </p:spPr>
        <p:txBody>
          <a:bodyPr/>
          <a:lstStyle/>
          <a:p>
            <a:pPr>
              <a:buNone/>
            </a:pPr>
            <a:r>
              <a:rPr lang="en-GB" smtClean="0">
                <a:solidFill>
                  <a:schemeClr val="accent2"/>
                </a:solidFill>
              </a:rPr>
              <a:t>JET RF heating (ICRH) is provided by </a:t>
            </a:r>
          </a:p>
          <a:p>
            <a:pPr lvl="1">
              <a:buFont typeface="Wingdings" pitchFamily="2" charset="2"/>
              <a:buChar char="Ø"/>
            </a:pPr>
            <a:r>
              <a:rPr lang="en-GB" smtClean="0">
                <a:solidFill>
                  <a:schemeClr val="accent2"/>
                </a:solidFill>
              </a:rPr>
              <a:t>Four A2 Antenna</a:t>
            </a:r>
          </a:p>
          <a:p>
            <a:pPr lvl="1">
              <a:buFont typeface="Wingdings" pitchFamily="2" charset="2"/>
              <a:buChar char="Ø"/>
            </a:pPr>
            <a:r>
              <a:rPr lang="en-GB" smtClean="0">
                <a:solidFill>
                  <a:schemeClr val="accent2"/>
                </a:solidFill>
              </a:rPr>
              <a:t>Two ‘Iter Like’ antenna ( for </a:t>
            </a:r>
            <a:r>
              <a:rPr lang="en-GB" smtClean="0">
                <a:solidFill>
                  <a:schemeClr val="accent2"/>
                </a:solidFill>
              </a:rPr>
              <a:t>C22-24? </a:t>
            </a:r>
            <a:r>
              <a:rPr lang="en-GB" smtClean="0">
                <a:solidFill>
                  <a:schemeClr val="accent2"/>
                </a:solidFill>
              </a:rPr>
              <a:t>only, &amp; if you are lucky)</a:t>
            </a:r>
          </a:p>
          <a:p>
            <a:pPr>
              <a:buNone/>
            </a:pPr>
            <a:r>
              <a:rPr lang="en-GB" smtClean="0">
                <a:solidFill>
                  <a:schemeClr val="accent2"/>
                </a:solidFill>
              </a:rPr>
              <a:t>Transp offers two RF heating codes –</a:t>
            </a:r>
          </a:p>
        </p:txBody>
      </p:sp>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r>
              <a:rPr lang="en-GB" smtClean="0"/>
              <a:t>2/14</a:t>
            </a:r>
            <a:endParaRPr lang="en-GB"/>
          </a:p>
        </p:txBody>
      </p:sp>
      <p:sp>
        <p:nvSpPr>
          <p:cNvPr id="6" name="TextBox 5"/>
          <p:cNvSpPr txBox="1"/>
          <p:nvPr/>
        </p:nvSpPr>
        <p:spPr>
          <a:xfrm>
            <a:off x="683568" y="3717032"/>
            <a:ext cx="3600400" cy="2031325"/>
          </a:xfrm>
          <a:prstGeom prst="rect">
            <a:avLst/>
          </a:prstGeom>
          <a:noFill/>
        </p:spPr>
        <p:txBody>
          <a:bodyPr wrap="square" rtlCol="0">
            <a:spAutoFit/>
          </a:bodyPr>
          <a:lstStyle/>
          <a:p>
            <a:pPr marL="0" lvl="1">
              <a:buFont typeface="Wingdings" pitchFamily="2" charset="2"/>
              <a:buChar char="Ø"/>
            </a:pPr>
            <a:r>
              <a:rPr lang="en-GB" b="1" smtClean="0">
                <a:solidFill>
                  <a:schemeClr val="accent2"/>
                </a:solidFill>
              </a:rPr>
              <a:t>Spruce</a:t>
            </a:r>
          </a:p>
          <a:p>
            <a:pPr marL="457200" lvl="2">
              <a:buFont typeface="Wingdings" pitchFamily="2" charset="2"/>
              <a:buChar char="§"/>
            </a:pPr>
            <a:r>
              <a:rPr lang="en-GB" smtClean="0">
                <a:solidFill>
                  <a:schemeClr val="accent2"/>
                </a:solidFill>
              </a:rPr>
              <a:t>  Old  </a:t>
            </a:r>
          </a:p>
          <a:p>
            <a:pPr marL="457200" lvl="2">
              <a:buFont typeface="Wingdings" pitchFamily="2" charset="2"/>
              <a:buChar char="§"/>
            </a:pPr>
            <a:r>
              <a:rPr lang="en-GB" smtClean="0">
                <a:solidFill>
                  <a:schemeClr val="accent2"/>
                </a:solidFill>
              </a:rPr>
              <a:t>  Not very accurate</a:t>
            </a:r>
          </a:p>
          <a:p>
            <a:pPr marL="457200" lvl="2">
              <a:buFont typeface="Wingdings" pitchFamily="2" charset="2"/>
              <a:buChar char="§"/>
            </a:pPr>
            <a:r>
              <a:rPr lang="en-GB" smtClean="0">
                <a:solidFill>
                  <a:schemeClr val="accent2"/>
                </a:solidFill>
              </a:rPr>
              <a:t>  No longer supported </a:t>
            </a:r>
            <a:br>
              <a:rPr lang="en-GB" smtClean="0">
                <a:solidFill>
                  <a:schemeClr val="accent2"/>
                </a:solidFill>
              </a:rPr>
            </a:br>
            <a:r>
              <a:rPr lang="en-GB" smtClean="0">
                <a:solidFill>
                  <a:schemeClr val="accent2"/>
                </a:solidFill>
              </a:rPr>
              <a:t>	(but works ..)</a:t>
            </a:r>
          </a:p>
          <a:p>
            <a:pPr marL="457200" lvl="2">
              <a:buFont typeface="Wingdings" pitchFamily="2" charset="2"/>
              <a:buChar char="§"/>
            </a:pPr>
            <a:r>
              <a:rPr lang="en-GB" smtClean="0">
                <a:solidFill>
                  <a:schemeClr val="accent2"/>
                </a:solidFill>
              </a:rPr>
              <a:t>  Fast !</a:t>
            </a:r>
          </a:p>
          <a:p>
            <a:endParaRPr lang="en-GB"/>
          </a:p>
        </p:txBody>
      </p:sp>
      <p:sp>
        <p:nvSpPr>
          <p:cNvPr id="7" name="TextBox 6"/>
          <p:cNvSpPr txBox="1"/>
          <p:nvPr/>
        </p:nvSpPr>
        <p:spPr>
          <a:xfrm>
            <a:off x="4211960" y="3789040"/>
            <a:ext cx="4248472" cy="1754326"/>
          </a:xfrm>
          <a:prstGeom prst="rect">
            <a:avLst/>
          </a:prstGeom>
          <a:noFill/>
        </p:spPr>
        <p:txBody>
          <a:bodyPr wrap="square" rtlCol="0">
            <a:spAutoFit/>
          </a:bodyPr>
          <a:lstStyle/>
          <a:p>
            <a:pPr marL="0">
              <a:buFont typeface="Wingdings" pitchFamily="2" charset="2"/>
              <a:buChar char="Ø"/>
            </a:pPr>
            <a:r>
              <a:rPr lang="en-GB" b="1" smtClean="0">
                <a:solidFill>
                  <a:schemeClr val="accent2"/>
                </a:solidFill>
              </a:rPr>
              <a:t>Toric</a:t>
            </a:r>
          </a:p>
          <a:p>
            <a:pPr lvl="1">
              <a:buFont typeface="Wingdings" pitchFamily="2" charset="2"/>
              <a:buChar char="§"/>
            </a:pPr>
            <a:r>
              <a:rPr lang="en-GB" b="1" smtClean="0">
                <a:solidFill>
                  <a:schemeClr val="accent2"/>
                </a:solidFill>
              </a:rPr>
              <a:t>  </a:t>
            </a:r>
            <a:r>
              <a:rPr lang="en-GB" smtClean="0">
                <a:solidFill>
                  <a:schemeClr val="accent2"/>
                </a:solidFill>
              </a:rPr>
              <a:t>Fairly recent (Vn 5)</a:t>
            </a:r>
          </a:p>
          <a:p>
            <a:pPr lvl="1">
              <a:buFont typeface="Wingdings" pitchFamily="2" charset="2"/>
              <a:buChar char="§"/>
            </a:pPr>
            <a:r>
              <a:rPr lang="en-GB" smtClean="0">
                <a:solidFill>
                  <a:schemeClr val="accent2"/>
                </a:solidFill>
              </a:rPr>
              <a:t>  Accurate – benchmarked against    	</a:t>
            </a:r>
            <a:r>
              <a:rPr lang="en-GB" smtClean="0">
                <a:solidFill>
                  <a:schemeClr val="accent2"/>
                </a:solidFill>
              </a:rPr>
              <a:t>AORSA</a:t>
            </a:r>
            <a:endParaRPr lang="en-GB" smtClean="0">
              <a:solidFill>
                <a:schemeClr val="accent2"/>
              </a:solidFill>
            </a:endParaRPr>
          </a:p>
          <a:p>
            <a:pPr lvl="1">
              <a:buFont typeface="Wingdings" pitchFamily="2" charset="2"/>
              <a:buChar char="§"/>
            </a:pPr>
            <a:r>
              <a:rPr lang="en-GB" smtClean="0">
                <a:solidFill>
                  <a:schemeClr val="accent2"/>
                </a:solidFill>
              </a:rPr>
              <a:t>  Slow, even with many 	processors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Heating - Options</a:t>
            </a:r>
            <a:endParaRPr lang="en-GB"/>
          </a:p>
        </p:txBody>
      </p:sp>
      <p:sp>
        <p:nvSpPr>
          <p:cNvPr id="3" name="Content Placeholder 2"/>
          <p:cNvSpPr>
            <a:spLocks noGrp="1"/>
          </p:cNvSpPr>
          <p:nvPr>
            <p:ph idx="1"/>
          </p:nvPr>
        </p:nvSpPr>
        <p:spPr/>
        <p:txBody>
          <a:bodyPr/>
          <a:lstStyle/>
          <a:p>
            <a:pPr>
              <a:buNone/>
            </a:pPr>
            <a:r>
              <a:rPr lang="en-GB" smtClean="0"/>
              <a:t>To add RF heating to a Transp run, need some details –</a:t>
            </a:r>
          </a:p>
          <a:p>
            <a:pPr lvl="1">
              <a:buFont typeface="Wingdings" pitchFamily="2" charset="2"/>
              <a:buChar char="Ø"/>
            </a:pPr>
            <a:r>
              <a:rPr lang="en-GB" smtClean="0"/>
              <a:t>Which Antenna are active</a:t>
            </a:r>
          </a:p>
          <a:p>
            <a:pPr lvl="1">
              <a:buFont typeface="Wingdings" pitchFamily="2" charset="2"/>
              <a:buChar char="Ø"/>
            </a:pPr>
            <a:r>
              <a:rPr lang="en-GB" smtClean="0"/>
              <a:t>What phasing was used</a:t>
            </a:r>
          </a:p>
          <a:p>
            <a:pPr>
              <a:buNone/>
            </a:pPr>
            <a:endParaRPr lang="en-GB" smtClean="0"/>
          </a:p>
          <a:p>
            <a:pPr>
              <a:buNone/>
            </a:pPr>
            <a:r>
              <a:rPr lang="en-GB" smtClean="0"/>
              <a:t>Options –</a:t>
            </a:r>
          </a:p>
          <a:p>
            <a:pPr lvl="1">
              <a:buFont typeface="Wingdings" pitchFamily="2" charset="2"/>
              <a:buChar char="Ø"/>
            </a:pPr>
            <a:r>
              <a:rPr lang="en-GB" smtClean="0"/>
              <a:t>Choice of RF code</a:t>
            </a:r>
          </a:p>
          <a:p>
            <a:pPr lvl="1">
              <a:buFont typeface="Wingdings" pitchFamily="2" charset="2"/>
              <a:buChar char="Ø"/>
            </a:pPr>
            <a:r>
              <a:rPr lang="en-GB" smtClean="0"/>
              <a:t>To combine Antenna with same phasing &amp; similar frequency</a:t>
            </a:r>
          </a:p>
          <a:p>
            <a:pPr lvl="1">
              <a:buFont typeface="Wingdings" pitchFamily="2" charset="2"/>
              <a:buChar char="Ø"/>
            </a:pPr>
            <a:r>
              <a:rPr lang="en-GB" smtClean="0"/>
              <a:t>To add more Nphi (Torroidal mode number) values</a:t>
            </a:r>
          </a:p>
          <a:p>
            <a:pPr lvl="1">
              <a:buFont typeface="Wingdings" pitchFamily="2" charset="2"/>
              <a:buChar char="Ø"/>
            </a:pPr>
            <a:r>
              <a:rPr lang="en-GB" smtClean="0"/>
              <a:t>Change grid sizes etc (</a:t>
            </a:r>
            <a:r>
              <a:rPr lang="en-GB" i="1" smtClean="0"/>
              <a:t>not advisable)</a:t>
            </a:r>
            <a:endParaRPr lang="en-GB"/>
          </a:p>
        </p:txBody>
      </p:sp>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3</a:t>
            </a:fld>
            <a:r>
              <a:rPr lang="en-GB" smtClean="0"/>
              <a:t>/14</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 – FPP/Spruce</a:t>
            </a:r>
            <a:endParaRPr lang="en-GB"/>
          </a:p>
        </p:txBody>
      </p:sp>
      <p:sp>
        <p:nvSpPr>
          <p:cNvPr id="3" name="Content Placeholder 2"/>
          <p:cNvSpPr>
            <a:spLocks noGrp="1"/>
          </p:cNvSpPr>
          <p:nvPr>
            <p:ph idx="1"/>
          </p:nvPr>
        </p:nvSpPr>
        <p:spPr/>
        <p:txBody>
          <a:bodyPr/>
          <a:lstStyle/>
          <a:p>
            <a:pPr>
              <a:buNone/>
            </a:pPr>
            <a:r>
              <a:rPr lang="en-GB" sz="2000" smtClean="0"/>
              <a:t>FPP/SPRUCE is a package for comprehensive simulation of Neutral Beam Injection (NBI) and Ion Cyclotron Radio Frequency (ICRF) heating of tokamak plasmas.  </a:t>
            </a:r>
          </a:p>
          <a:p>
            <a:pPr>
              <a:buNone/>
            </a:pPr>
            <a:r>
              <a:rPr lang="en-GB" sz="2000" smtClean="0"/>
              <a:t>FPP solves the bounce-averaged Fokker-Planck equation to find the fast ion distribution function f(E,mu,r,t), as a function of energy E, magnetic moment mu, minor radius r and time t.  It includes the bounce-averaged quasilinear RF heating operator and radial transport models as well as the collisional thermalization operator.  </a:t>
            </a:r>
          </a:p>
          <a:p>
            <a:pPr>
              <a:buNone/>
            </a:pPr>
            <a:r>
              <a:rPr lang="en-GB" sz="2000" smtClean="0"/>
              <a:t>The resulting 3-D Fokker-Planck equation (i.e., a convection-diffusion equation in 1 radial and 2 velocity dimensions) is solved using a conservatively-differenced operator-splitting technique (similar to the ADI algorithm).</a:t>
            </a:r>
            <a:endParaRPr lang="en-GB" sz="2000"/>
          </a:p>
        </p:txBody>
      </p:sp>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4</a:t>
            </a:fld>
            <a:r>
              <a:rPr lang="en-GB" smtClean="0"/>
              <a:t>/14</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 - Spruce</a:t>
            </a:r>
            <a:endParaRPr lang="en-GB"/>
          </a:p>
        </p:txBody>
      </p:sp>
      <p:sp>
        <p:nvSpPr>
          <p:cNvPr id="3" name="Content Placeholder 2"/>
          <p:cNvSpPr>
            <a:spLocks noGrp="1"/>
          </p:cNvSpPr>
          <p:nvPr>
            <p:ph idx="1"/>
          </p:nvPr>
        </p:nvSpPr>
        <p:spPr/>
        <p:txBody>
          <a:bodyPr/>
          <a:lstStyle/>
          <a:p>
            <a:pPr>
              <a:buNone/>
            </a:pPr>
            <a:r>
              <a:rPr lang="en-GB" sz="1800" smtClean="0"/>
              <a:t>SPRUCE solves a 3D wave equation (NOT ray-tracing) for the ICRF fast wave.  It calculates the propagation, focussing, diffraction, and damping of the fast wave including the effects of fundamental and second harmonic ion damping, electron damping, and mode conversion.   </a:t>
            </a:r>
          </a:p>
          <a:p>
            <a:pPr>
              <a:buNone/>
            </a:pPr>
            <a:r>
              <a:rPr lang="en-GB" sz="1800" smtClean="0"/>
              <a:t>The power mode-converted to the Bernstein wave is estimated using an order-reduction scheme. The calculation can be summed over kz's to obtain a fully 3-D solution, although at the moment we use only a single dominant kz.</a:t>
            </a:r>
          </a:p>
          <a:p>
            <a:pPr>
              <a:buNone/>
            </a:pPr>
            <a:endParaRPr lang="en-GB" sz="1800" smtClean="0"/>
          </a:p>
          <a:p>
            <a:pPr algn="ctr">
              <a:buNone/>
            </a:pPr>
            <a:r>
              <a:rPr lang="en-GB" sz="1800" b="1" i="1" smtClean="0">
                <a:solidFill>
                  <a:srgbClr val="993300"/>
                </a:solidFill>
              </a:rPr>
              <a:t>Spruce is no longer supported</a:t>
            </a:r>
            <a:endParaRPr lang="en-GB" sz="1800" b="1" i="1">
              <a:solidFill>
                <a:srgbClr val="993300"/>
              </a:solidFill>
            </a:endParaRPr>
          </a:p>
        </p:txBody>
      </p:sp>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5</a:t>
            </a:fld>
            <a:r>
              <a:rPr lang="en-GB" smtClean="0"/>
              <a:t>/14</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 - Toric</a:t>
            </a:r>
            <a:endParaRPr lang="en-GB"/>
          </a:p>
        </p:txBody>
      </p:sp>
      <p:pic>
        <p:nvPicPr>
          <p:cNvPr id="6" name="Content Placeholder 5" descr="Bilato_toric_JET08_p4_Page_04.png"/>
          <p:cNvPicPr>
            <a:picLocks noGrp="1" noChangeAspect="1"/>
          </p:cNvPicPr>
          <p:nvPr>
            <p:ph idx="1"/>
          </p:nvPr>
        </p:nvPicPr>
        <p:blipFill>
          <a:blip r:embed="rId2" cstate="print"/>
          <a:stretch>
            <a:fillRect/>
          </a:stretch>
        </p:blipFill>
        <p:spPr>
          <a:xfrm>
            <a:off x="1224363" y="1124744"/>
            <a:ext cx="6746657" cy="5184576"/>
          </a:xfrm>
        </p:spPr>
      </p:pic>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6</a:t>
            </a:fld>
            <a:r>
              <a:rPr lang="en-GB" smtClean="0"/>
              <a:t>/14</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 - Toric</a:t>
            </a:r>
            <a:endParaRPr lang="en-GB"/>
          </a:p>
        </p:txBody>
      </p:sp>
      <p:pic>
        <p:nvPicPr>
          <p:cNvPr id="6" name="Content Placeholder 5" descr="Bilato_toric_JET08_p4_Page_04.png"/>
          <p:cNvPicPr>
            <a:picLocks noGrp="1" noChangeAspect="1"/>
          </p:cNvPicPr>
          <p:nvPr>
            <p:ph idx="1"/>
          </p:nvPr>
        </p:nvPicPr>
        <p:blipFill>
          <a:blip r:embed="rId2" cstate="print"/>
          <a:stretch>
            <a:fillRect/>
          </a:stretch>
        </p:blipFill>
        <p:spPr>
          <a:xfrm>
            <a:off x="1224363" y="1124744"/>
            <a:ext cx="6746656" cy="5184576"/>
          </a:xfrm>
        </p:spPr>
      </p:pic>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7</a:t>
            </a:fld>
            <a:r>
              <a:rPr lang="en-GB" smtClean="0"/>
              <a:t>/14</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RF Codes - Toric</a:t>
            </a:r>
            <a:endParaRPr lang="en-GB"/>
          </a:p>
        </p:txBody>
      </p:sp>
      <p:pic>
        <p:nvPicPr>
          <p:cNvPr id="6" name="Content Placeholder 5" descr="Bilato_toric_JET08_p4_Page_04.png"/>
          <p:cNvPicPr>
            <a:picLocks noGrp="1" noChangeAspect="1"/>
          </p:cNvPicPr>
          <p:nvPr>
            <p:ph idx="1"/>
          </p:nvPr>
        </p:nvPicPr>
        <p:blipFill>
          <a:blip r:embed="rId2" cstate="print"/>
          <a:stretch>
            <a:fillRect/>
          </a:stretch>
        </p:blipFill>
        <p:spPr>
          <a:xfrm>
            <a:off x="1224363" y="1124744"/>
            <a:ext cx="6746656" cy="5184575"/>
          </a:xfrm>
        </p:spPr>
      </p:pic>
      <p:sp>
        <p:nvSpPr>
          <p:cNvPr id="4" name="Date Placeholder 3"/>
          <p:cNvSpPr>
            <a:spLocks noGrp="1"/>
          </p:cNvSpPr>
          <p:nvPr>
            <p:ph type="dt" sz="half" idx="10"/>
          </p:nvPr>
        </p:nvSpPr>
        <p:spPr/>
        <p:txBody>
          <a:bodyPr/>
          <a:lstStyle/>
          <a:p>
            <a:pPr>
              <a:defRPr/>
            </a:pPr>
            <a:r>
              <a:rPr lang="en-US" smtClean="0"/>
              <a:t>24/11/14</a:t>
            </a:r>
            <a:endParaRPr lang="en-GB"/>
          </a:p>
        </p:txBody>
      </p:sp>
      <p:sp>
        <p:nvSpPr>
          <p:cNvPr id="5" name="Footer Placeholder 4"/>
          <p:cNvSpPr>
            <a:spLocks noGrp="1"/>
          </p:cNvSpPr>
          <p:nvPr>
            <p:ph type="ftr" sz="quarter" idx="11"/>
          </p:nvPr>
        </p:nvSpPr>
        <p:spPr/>
        <p:txBody>
          <a:bodyPr/>
          <a:lstStyle/>
          <a:p>
            <a:pPr>
              <a:defRPr/>
            </a:pPr>
            <a:fld id="{D0D9DBF6-6F94-461E-85AA-6C44E88DDE63}" type="slidenum">
              <a:rPr lang="en-GB" smtClean="0"/>
              <a:pPr>
                <a:defRPr/>
              </a:pPr>
              <a:t>8</a:t>
            </a:fld>
            <a:r>
              <a:rPr lang="en-GB" smtClean="0"/>
              <a:t>/14</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24/11/14</a:t>
            </a:r>
            <a:endParaRPr lang="en-GB"/>
          </a:p>
        </p:txBody>
      </p:sp>
      <p:sp>
        <p:nvSpPr>
          <p:cNvPr id="3" name="Footer Placeholder 2"/>
          <p:cNvSpPr>
            <a:spLocks noGrp="1"/>
          </p:cNvSpPr>
          <p:nvPr>
            <p:ph type="ftr" sz="quarter" idx="11"/>
          </p:nvPr>
        </p:nvSpPr>
        <p:spPr/>
        <p:txBody>
          <a:bodyPr/>
          <a:lstStyle/>
          <a:p>
            <a:pPr>
              <a:defRPr/>
            </a:pPr>
            <a:r>
              <a:rPr lang="en-GB" smtClean="0"/>
              <a:t>9/14</a:t>
            </a:r>
            <a:endParaRPr lang="en-GB"/>
          </a:p>
        </p:txBody>
      </p:sp>
      <p:pic>
        <p:nvPicPr>
          <p:cNvPr id="4" name="Picture 3" descr="prfbal_7.png"/>
          <p:cNvPicPr>
            <a:picLocks noChangeAspect="1"/>
          </p:cNvPicPr>
          <p:nvPr/>
        </p:nvPicPr>
        <p:blipFill>
          <a:blip r:embed="rId2" cstate="print"/>
          <a:srcRect t="7707" b="9782"/>
          <a:stretch>
            <a:fillRect/>
          </a:stretch>
        </p:blipFill>
        <p:spPr>
          <a:xfrm>
            <a:off x="0" y="0"/>
            <a:ext cx="9144000" cy="6187009"/>
          </a:xfrm>
          <a:prstGeom prst="rect">
            <a:avLst/>
          </a:prstGeom>
        </p:spPr>
      </p:pic>
      <p:sp>
        <p:nvSpPr>
          <p:cNvPr id="5" name="TextBox 4"/>
          <p:cNvSpPr txBox="1"/>
          <p:nvPr/>
        </p:nvSpPr>
        <p:spPr>
          <a:xfrm>
            <a:off x="1115616" y="692696"/>
            <a:ext cx="484300" cy="584775"/>
          </a:xfrm>
          <a:prstGeom prst="rect">
            <a:avLst/>
          </a:prstGeom>
          <a:noFill/>
        </p:spPr>
        <p:txBody>
          <a:bodyPr wrap="square" rtlCol="0">
            <a:spAutoFit/>
          </a:bodyPr>
          <a:lstStyle/>
          <a:p>
            <a:pPr marL="0"/>
            <a:r>
              <a:rPr lang="en-GB" sz="3200" b="1" smtClean="0">
                <a:solidFill>
                  <a:schemeClr val="accent2"/>
                </a:solidFill>
              </a:rPr>
              <a:t>e</a:t>
            </a:r>
          </a:p>
        </p:txBody>
      </p:sp>
      <p:sp>
        <p:nvSpPr>
          <p:cNvPr id="6" name="TextBox 5"/>
          <p:cNvSpPr txBox="1"/>
          <p:nvPr/>
        </p:nvSpPr>
        <p:spPr>
          <a:xfrm>
            <a:off x="1115616" y="2420888"/>
            <a:ext cx="1122423" cy="461665"/>
          </a:xfrm>
          <a:prstGeom prst="rect">
            <a:avLst/>
          </a:prstGeom>
          <a:noFill/>
        </p:spPr>
        <p:txBody>
          <a:bodyPr wrap="none" rtlCol="0">
            <a:spAutoFit/>
          </a:bodyPr>
          <a:lstStyle/>
          <a:p>
            <a:pPr marL="0"/>
            <a:r>
              <a:rPr lang="en-GB" sz="2400" b="1" smtClean="0">
                <a:solidFill>
                  <a:schemeClr val="accent2"/>
                </a:solidFill>
              </a:rPr>
              <a:t>Ion (?)</a:t>
            </a:r>
          </a:p>
        </p:txBody>
      </p:sp>
      <p:sp>
        <p:nvSpPr>
          <p:cNvPr id="7" name="TextBox 6"/>
          <p:cNvSpPr txBox="1"/>
          <p:nvPr/>
        </p:nvSpPr>
        <p:spPr>
          <a:xfrm>
            <a:off x="1115616" y="4149080"/>
            <a:ext cx="1056700" cy="369332"/>
          </a:xfrm>
          <a:prstGeom prst="rect">
            <a:avLst/>
          </a:prstGeom>
          <a:noFill/>
        </p:spPr>
        <p:txBody>
          <a:bodyPr wrap="none" rtlCol="0">
            <a:spAutoFit/>
          </a:bodyPr>
          <a:lstStyle/>
          <a:p>
            <a:pPr marL="0"/>
            <a:r>
              <a:rPr lang="en-GB" b="1" smtClean="0">
                <a:solidFill>
                  <a:schemeClr val="accent2"/>
                </a:solidFill>
              </a:rPr>
              <a:t>Min. 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FE">
  <a:themeElements>
    <a:clrScheme name="CCFE Genera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a:buFont typeface="Wingdings" pitchFamily="2" charset="2"/>
          <a:buChar char="Ø"/>
          <a:defRPr b="1" smtClean="0">
            <a:solidFill>
              <a:schemeClr val="accent2"/>
            </a:solidFill>
          </a:defRPr>
        </a:defPPr>
      </a:lstStyle>
    </a:txDef>
  </a:objectDefaults>
  <a:extraClrSchemeLst>
    <a:extraClrScheme>
      <a:clrScheme name="CCFE Genera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FE Genera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FE Genera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FE Genera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FE Genera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FE Genera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FE Genera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FE Genera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FE Genera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FE Genera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FE Genera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FE Genera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CCFE</Template>
  <TotalTime>898</TotalTime>
  <Words>502</Words>
  <Application>Microsoft Office PowerPoint</Application>
  <PresentationFormat>On-screen Show (4:3)</PresentationFormat>
  <Paragraphs>89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CCFE</vt:lpstr>
      <vt:lpstr>RF codes for Transp</vt:lpstr>
      <vt:lpstr>RF codes</vt:lpstr>
      <vt:lpstr>RF Heating - Options</vt:lpstr>
      <vt:lpstr>RF Codes – FPP/Spruce</vt:lpstr>
      <vt:lpstr>RF Codes - Spruce</vt:lpstr>
      <vt:lpstr>RF Codes - Toric</vt:lpstr>
      <vt:lpstr>RF Codes - Toric</vt:lpstr>
      <vt:lpstr>RF Codes - Toric</vt:lpstr>
      <vt:lpstr>Slide 9</vt:lpstr>
      <vt:lpstr>Comparison of Codes </vt:lpstr>
      <vt:lpstr>Comparison of Codes II </vt:lpstr>
      <vt:lpstr>Spruce – (In)consistency</vt:lpstr>
      <vt:lpstr>TkToric (plotting package) </vt:lpstr>
      <vt:lpstr>Summary</vt:lpstr>
    </vt:vector>
  </TitlesOfParts>
  <Company>Chartridge Scientific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codes for Transp</dc:title>
  <dc:creator>Jim Conboy</dc:creator>
  <cp:lastModifiedBy>Jim Conboy</cp:lastModifiedBy>
  <cp:revision>26</cp:revision>
  <dcterms:created xsi:type="dcterms:W3CDTF">2014-11-21T07:51:30Z</dcterms:created>
  <dcterms:modified xsi:type="dcterms:W3CDTF">2014-11-27T08:54:02Z</dcterms:modified>
</cp:coreProperties>
</file>